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90DBB6-F445-47FD-9E63-A5DF458AB20D}" v="2" dt="2023-01-24T16:25:36.686"/>
    <p1510:client id="{DD0E6298-8660-4476-AAFD-7B1EB063387F}" v="20" dt="2023-01-24T21:25:34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1" autoAdjust="0"/>
    <p:restoredTop sz="86429" autoAdjust="0"/>
  </p:normalViewPr>
  <p:slideViewPr>
    <p:cSldViewPr snapToGrid="0">
      <p:cViewPr varScale="1">
        <p:scale>
          <a:sx n="61" d="100"/>
          <a:sy n="61" d="100"/>
        </p:scale>
        <p:origin x="43" y="343"/>
      </p:cViewPr>
      <p:guideLst/>
    </p:cSldViewPr>
  </p:slideViewPr>
  <p:outlineViewPr>
    <p:cViewPr>
      <p:scale>
        <a:sx n="33" d="100"/>
        <a:sy n="33" d="100"/>
      </p:scale>
      <p:origin x="0" y="-37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nton, Sheila D (DOS)" userId="3c4275d3-74d4-4b13-af1b-58c082fdf13c" providerId="ADAL" clId="{DD0E6298-8660-4476-AAFD-7B1EB063387F}"/>
    <pc:docChg chg="modSld">
      <pc:chgData name="Hunton, Sheila D (DOS)" userId="3c4275d3-74d4-4b13-af1b-58c082fdf13c" providerId="ADAL" clId="{DD0E6298-8660-4476-AAFD-7B1EB063387F}" dt="2023-01-24T21:25:34.416" v="175" actId="20577"/>
      <pc:docMkLst>
        <pc:docMk/>
      </pc:docMkLst>
      <pc:sldChg chg="modSp mod">
        <pc:chgData name="Hunton, Sheila D (DOS)" userId="3c4275d3-74d4-4b13-af1b-58c082fdf13c" providerId="ADAL" clId="{DD0E6298-8660-4476-AAFD-7B1EB063387F}" dt="2023-01-24T21:24:47.484" v="155" actId="962"/>
        <pc:sldMkLst>
          <pc:docMk/>
          <pc:sldMk cId="2833440750" sldId="256"/>
        </pc:sldMkLst>
        <pc:picChg chg="mod">
          <ac:chgData name="Hunton, Sheila D (DOS)" userId="3c4275d3-74d4-4b13-af1b-58c082fdf13c" providerId="ADAL" clId="{DD0E6298-8660-4476-AAFD-7B1EB063387F}" dt="2023-01-24T21:24:47.484" v="155" actId="962"/>
          <ac:picMkLst>
            <pc:docMk/>
            <pc:sldMk cId="2833440750" sldId="256"/>
            <ac:picMk id="4" creationId="{BB56A109-2A17-45DF-BFDC-D4030D90BEEE}"/>
          </ac:picMkLst>
        </pc:picChg>
      </pc:sldChg>
      <pc:sldChg chg="modSp">
        <pc:chgData name="Hunton, Sheila D (DOS)" userId="3c4275d3-74d4-4b13-af1b-58c082fdf13c" providerId="ADAL" clId="{DD0E6298-8660-4476-AAFD-7B1EB063387F}" dt="2023-01-24T21:25:34.416" v="175" actId="20577"/>
        <pc:sldMkLst>
          <pc:docMk/>
          <pc:sldMk cId="1260405681" sldId="262"/>
        </pc:sldMkLst>
        <pc:spChg chg="mod">
          <ac:chgData name="Hunton, Sheila D (DOS)" userId="3c4275d3-74d4-4b13-af1b-58c082fdf13c" providerId="ADAL" clId="{DD0E6298-8660-4476-AAFD-7B1EB063387F}" dt="2023-01-24T21:25:34.416" v="175" actId="20577"/>
          <ac:spMkLst>
            <pc:docMk/>
            <pc:sldMk cId="1260405681" sldId="262"/>
            <ac:spMk id="2" creationId="{C8111DA2-E0BF-46CE-9DDC-20C54928A5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F735-7A4E-41FF-A721-AB03E1ACC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FEE4C-E5B1-4D43-AAF9-95C6F5AEF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81908-56D2-43B4-8B7D-1FE94EC8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E9A30-A76D-469C-B67D-E99524986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6868-71C2-4D70-8615-F5D45C0D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6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9F11-F21D-40BC-A37E-E7DB020CF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EF720-2592-4F71-8304-AEB2692B3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9484A-0CC8-4D3A-9353-D8DE7141C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37237-11DD-43AE-B841-79781DB9B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9D76B-7785-498F-A1BA-2BE65FC0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3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209D4-9BCD-40EB-9717-1D848164E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D1C32-467C-456C-A357-822432C3A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489EC-2050-41E6-A907-9D69B0AD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AAB7-E1DD-4329-96B6-7C9802B70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97A85-565A-43D6-A4BC-9962B422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7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CE265-79A4-47B2-B316-07A9D45A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B6006-E52F-4DB1-AC37-116396B04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6BEC6-B70A-45B0-BCD9-F42CC2385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747A9-80FE-43AF-8281-86829102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B7EEB-796B-47FC-B14B-3DDBB37A3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0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827D8-30C9-4B5D-BE28-2EE2E2979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D23C6-CC2C-4E34-9963-2A5C0D030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1FD3B-F2AD-43EE-AA4C-4FCE804B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5CA13-7A3E-4368-BCF1-74B36625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7BCBB-06F2-44DE-8BDA-EFB92DE7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74E9-3CAD-4858-ADAC-0FE94A3C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E981A-AD17-4B2A-9595-B238620D9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80632-81B2-49D5-8853-A7326F740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0C84B-8F44-4F37-ABA9-74BC2337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A0AA0-1005-4F05-86B8-2D20B207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4BAC4-CCAE-43D2-8252-650D1139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7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64FF-97CC-4879-98A3-A4C3907D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91B4D-8C29-417F-A5AC-B78104764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719B4-DA9A-4054-A52E-E282A795E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C41CD-14A7-4558-A289-7BBD832C3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63980-9874-49ED-928B-8BFCD2B4E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79AF1-5277-4471-990C-FA08CD52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9FB82-CF65-4CC3-9D6B-ADC54031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81445-AC36-47E8-B887-6B508A07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896-2448-4500-897C-9A6599671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ABAC55-6010-4129-9F13-B5002305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B88C3-FFEF-4C52-A2B3-F233491C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9107A-E47B-4FFF-B7C6-C76F4AD1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6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53CAD4-4223-4D23-A3A1-66741E41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D7DE9-A81A-4CCC-9FD7-D2AA3AF6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84F83-AD15-4412-A75C-E0327445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1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ED22-4312-46A9-AD30-7CACFC01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963F6-62E6-49D7-AB1C-581AE4C92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8D660E-5727-48C7-A781-E99B7B454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EF87C-D667-4B71-B9C8-01E81901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A0A3B-B225-4034-9631-3453583C2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E7970-6BEF-4692-A502-0FFAD70E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0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7549-89C5-46DF-A2F7-576C8D601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65552-3ADA-40E5-B153-B9F677A45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D6796-0C2C-462E-B9CD-15020F59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E73E7-DBC1-4709-9421-83C966C6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95A39-DC30-4153-BC15-BFDF86C7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3F6A4-ADCF-4D89-BB24-A8C101F1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1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1F67-3B5D-4EAF-826C-2210D1ED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C8759-F3AF-4A20-9AA0-5224A5BE7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44DB3-5690-469B-95D9-961A0E386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1A8C-6C95-455F-8222-52F320011A7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3244-1F9B-4341-9631-DAB971B76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F8D26-C6C4-48CC-9055-F34F46DF6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9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ccte.delaware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E42956-7714-4B88-B946-1AAD087DD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5102A839-7455-460E-9186-3C46533A3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2B6432E5-D2D8-4E50-8FBE-7126A3F9C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BD260A-8874-4F86-9727-C0199E76F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170" y="4334175"/>
            <a:ext cx="10136422" cy="1159200"/>
          </a:xfrm>
        </p:spPr>
        <p:txBody>
          <a:bodyPr anchor="b">
            <a:normAutofit fontScale="90000"/>
          </a:bodyPr>
          <a:lstStyle/>
          <a:p>
            <a:r>
              <a:rPr lang="en-US" sz="4400" dirty="0"/>
              <a:t>Guide for Local Program Advisory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D8BB5-FB05-430C-AA2C-E135048CB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6695" y="5493376"/>
            <a:ext cx="8045373" cy="742279"/>
          </a:xfrm>
        </p:spPr>
        <p:txBody>
          <a:bodyPr anchor="ctr">
            <a:normAutofit/>
          </a:bodyPr>
          <a:lstStyle/>
          <a:p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 descr="Image of the Delaware Advisory Council  on Career and Technical Education (DACCTE) Logo">
            <a:extLst>
              <a:ext uri="{FF2B5EF4-FFF2-40B4-BE49-F238E27FC236}">
                <a16:creationId xmlns:a16="http://schemas.microsoft.com/office/drawing/2014/main" id="{BB56A109-2A17-45DF-BFDC-D4030D90B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1171" y="1405168"/>
            <a:ext cx="10136422" cy="20272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344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85FA-CEFA-43D6-A3B5-42421F559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laws or codes mandate we should have Advisory Committee’s?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6E82B-C823-417F-9DA1-324D7E41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Federal Law- “Strengthening Career and Technical Education for the 21</a:t>
            </a:r>
            <a:r>
              <a:rPr lang="en-US" baseline="30000" dirty="0"/>
              <a:t>st</a:t>
            </a:r>
            <a:r>
              <a:rPr lang="en-US" dirty="0"/>
              <a:t> Century Act of 2019” (Perkins V)</a:t>
            </a:r>
          </a:p>
          <a:p>
            <a:r>
              <a:rPr lang="en-US" dirty="0"/>
              <a:t>State of Delaware Laws and Codes- Delaware Administrative Code Title 14 Education- Section 500 Curriculum and Instruction- Sub Section 525 Requirements for Career and Technical Education Programs of Study. Within 525 sub section 4.2.2.5. </a:t>
            </a:r>
          </a:p>
          <a:p>
            <a:r>
              <a:rPr lang="en-US" dirty="0"/>
              <a:t>Within these two laws you will find that School Districts are to have a Perkins Advisory Committee and individual programs/schools should have a Local Program Advisory Committee.  </a:t>
            </a:r>
          </a:p>
          <a:p>
            <a:r>
              <a:rPr lang="en-US" dirty="0"/>
              <a:t>For the purpose of this power point tutorial, I will focus on a “Local Program Advisory Committee”</a:t>
            </a:r>
          </a:p>
        </p:txBody>
      </p:sp>
    </p:spTree>
    <p:extLst>
      <p:ext uri="{BB962C8B-B14F-4D97-AF65-F5344CB8AC3E}">
        <p14:creationId xmlns:p14="http://schemas.microsoft.com/office/powerpoint/2010/main" val="191663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29E1-82A1-47DD-9448-EF10ACFD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6E93-55DA-47F8-8370-42181716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Advisory Committees are required as part of a total CTE Program and accepted as part of receiving funds from previous mentioned legislation.  </a:t>
            </a:r>
          </a:p>
          <a:p>
            <a:r>
              <a:rPr lang="en-US" dirty="0"/>
              <a:t>These committees should “ADVISE” the program/school on current job needs, trends, skill updates, curricular updates, early career opportunities for students (WBL, Apprenticeships, etc.).</a:t>
            </a:r>
          </a:p>
          <a:p>
            <a:r>
              <a:rPr lang="en-US" dirty="0"/>
              <a:t>Advocate for all CTE Stakeholders (students, teachers, administration).</a:t>
            </a:r>
          </a:p>
          <a:p>
            <a:r>
              <a:rPr lang="en-US" dirty="0"/>
              <a:t>Serve as a vital link between business, labor, industry, education, and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422944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8D63B-36F4-4E22-AA4B-DD2CA6296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Membership </a:t>
            </a:r>
            <a:br>
              <a:rPr lang="en-US" dirty="0"/>
            </a:br>
            <a:r>
              <a:rPr lang="en-US" dirty="0"/>
              <a:t>(Include the following , but not limited 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EF3D0-D2D0-434A-A7AF-AD1141EB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CTE Teachers</a:t>
            </a:r>
          </a:p>
          <a:p>
            <a:r>
              <a:rPr lang="en-US" dirty="0"/>
              <a:t>Academic Teachers</a:t>
            </a:r>
          </a:p>
          <a:p>
            <a:r>
              <a:rPr lang="en-US" dirty="0"/>
              <a:t>CTE/Curriculum District Coordinators</a:t>
            </a:r>
          </a:p>
          <a:p>
            <a:r>
              <a:rPr lang="en-US" dirty="0"/>
              <a:t>School Counselors</a:t>
            </a:r>
          </a:p>
          <a:p>
            <a:r>
              <a:rPr lang="en-US" dirty="0"/>
              <a:t>Business/Industry Representatives</a:t>
            </a:r>
          </a:p>
          <a:p>
            <a:r>
              <a:rPr lang="en-US" dirty="0"/>
              <a:t>Labor Representatives</a:t>
            </a:r>
          </a:p>
          <a:p>
            <a:r>
              <a:rPr lang="en-US" dirty="0"/>
              <a:t>Postsecondary Partners (two and four-year)</a:t>
            </a:r>
          </a:p>
          <a:p>
            <a:r>
              <a:rPr lang="en-US" dirty="0"/>
              <a:t>Parents</a:t>
            </a:r>
          </a:p>
          <a:p>
            <a:r>
              <a:rPr lang="en-US" dirty="0"/>
              <a:t>Students</a:t>
            </a:r>
          </a:p>
          <a:p>
            <a:r>
              <a:rPr lang="en-US" dirty="0"/>
              <a:t>Community Stakeholders</a:t>
            </a:r>
          </a:p>
          <a:p>
            <a:r>
              <a:rPr lang="en-US" dirty="0"/>
              <a:t>The group should be reflective of the community and account for broad stakeholder engagement.  </a:t>
            </a:r>
          </a:p>
        </p:txBody>
      </p:sp>
    </p:spTree>
    <p:extLst>
      <p:ext uri="{BB962C8B-B14F-4D97-AF65-F5344CB8AC3E}">
        <p14:creationId xmlns:p14="http://schemas.microsoft.com/office/powerpoint/2010/main" val="281210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ACC8-4DCF-4F33-8085-60D5560C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Members, Appointment, and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21F4B-CCA4-4FDF-BCA8-4C375488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size of the group can be determined by the needs of the area to be served.  Balanced representation is most important.  </a:t>
            </a:r>
          </a:p>
          <a:p>
            <a:r>
              <a:rPr lang="en-US" dirty="0"/>
              <a:t>Appointment of members by official action of the school board is </a:t>
            </a:r>
            <a:r>
              <a:rPr lang="en-US" dirty="0">
                <a:highlight>
                  <a:srgbClr val="FFFF00"/>
                </a:highlight>
              </a:rPr>
              <a:t>recommended</a:t>
            </a:r>
            <a:r>
              <a:rPr lang="en-US" dirty="0"/>
              <a:t>.  </a:t>
            </a:r>
          </a:p>
          <a:p>
            <a:r>
              <a:rPr lang="en-US" dirty="0"/>
              <a:t>Length of term should be decided by the Local Education Agency (LEA)  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highlight>
                  <a:srgbClr val="FFFF00"/>
                </a:highlight>
              </a:rPr>
              <a:t>Example</a:t>
            </a:r>
            <a:r>
              <a:rPr lang="en-US" dirty="0"/>
              <a:t>- </a:t>
            </a:r>
          </a:p>
          <a:p>
            <a:pPr lvl="2"/>
            <a:r>
              <a:rPr lang="en-US" dirty="0"/>
              <a:t>1/3 membership for 1 year</a:t>
            </a:r>
          </a:p>
          <a:p>
            <a:pPr lvl="2"/>
            <a:r>
              <a:rPr lang="en-US" dirty="0"/>
              <a:t>1/3 membership for 2 years</a:t>
            </a:r>
          </a:p>
          <a:p>
            <a:pPr lvl="2"/>
            <a:r>
              <a:rPr lang="en-US" dirty="0"/>
              <a:t>1/3 membership for 3 years </a:t>
            </a:r>
          </a:p>
        </p:txBody>
      </p:sp>
    </p:spTree>
    <p:extLst>
      <p:ext uri="{BB962C8B-B14F-4D97-AF65-F5344CB8AC3E}">
        <p14:creationId xmlns:p14="http://schemas.microsoft.com/office/powerpoint/2010/main" val="97176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0116-D09A-46D8-A09D-29716F3E0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BE139-351C-4608-BBE5-6F8A8CC2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Meetings should be scheduled as needed, at a convenient time with proper early notification.  Members should be provided with a tentative agenda and materials for review prior to the meeting.  </a:t>
            </a:r>
          </a:p>
          <a:p>
            <a:r>
              <a:rPr lang="en-US" dirty="0">
                <a:highlight>
                  <a:srgbClr val="FFFF00"/>
                </a:highlight>
              </a:rPr>
              <a:t>Meeting notes should be kept </a:t>
            </a:r>
            <a:r>
              <a:rPr lang="en-US">
                <a:highlight>
                  <a:srgbClr val="FFFF00"/>
                </a:highlight>
              </a:rPr>
              <a:t>and used for </a:t>
            </a:r>
            <a:r>
              <a:rPr lang="en-US" dirty="0">
                <a:highlight>
                  <a:srgbClr val="FFFF00"/>
                </a:highlight>
              </a:rPr>
              <a:t>documentation purposes.</a:t>
            </a:r>
          </a:p>
          <a:p>
            <a:r>
              <a:rPr lang="en-US" dirty="0">
                <a:highlight>
                  <a:srgbClr val="FFFF00"/>
                </a:highlight>
              </a:rPr>
              <a:t>It is recommended to convene 2 meetings per school year.  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4770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11DA2-E0BF-46CE-9DDC-20C54928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 </a:t>
            </a:r>
            <a:r>
              <a:rPr lang="en-US"/>
              <a:t>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EE57A-4944-4416-B3F1-7C3178EF5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brief basics of a Program Advisory Committee have been reviewed in this Power Point.  </a:t>
            </a:r>
          </a:p>
          <a:p>
            <a:r>
              <a:rPr lang="en-US" dirty="0"/>
              <a:t>For more detailed information and help please contact the DACCTE office for more information.  </a:t>
            </a:r>
          </a:p>
          <a:p>
            <a:r>
              <a:rPr lang="en-US">
                <a:hlinkClick r:id="rId2"/>
              </a:rPr>
              <a:t>www.daccte.delaware.gov</a:t>
            </a:r>
            <a:r>
              <a:rPr lang="en-US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0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442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Guide for Local Program Advisory Committee</vt:lpstr>
      <vt:lpstr>What laws or codes mandate we should have Advisory Committee’s?</vt:lpstr>
      <vt:lpstr>Purpose</vt:lpstr>
      <vt:lpstr>Membership  (Include the following , but not limited to)</vt:lpstr>
      <vt:lpstr>Number of Members, Appointment, and Term</vt:lpstr>
      <vt:lpstr>Meetings</vt:lpstr>
      <vt:lpstr>Meetings (continued)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for Local Advisory Councils</dc:title>
  <dc:creator>Stahl, Christopher (DACCTE)</dc:creator>
  <cp:lastModifiedBy>Hunton, Sheila D (DOS)</cp:lastModifiedBy>
  <cp:revision>3</cp:revision>
  <cp:lastPrinted>2023-01-24T18:20:14Z</cp:lastPrinted>
  <dcterms:created xsi:type="dcterms:W3CDTF">2022-11-28T17:01:38Z</dcterms:created>
  <dcterms:modified xsi:type="dcterms:W3CDTF">2023-01-24T21:25:36Z</dcterms:modified>
</cp:coreProperties>
</file>