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2"/>
  </p:notesMasterIdLst>
  <p:sldIdLst>
    <p:sldId id="266" r:id="rId2"/>
    <p:sldId id="268" r:id="rId3"/>
    <p:sldId id="259" r:id="rId4"/>
    <p:sldId id="263" r:id="rId5"/>
    <p:sldId id="257" r:id="rId6"/>
    <p:sldId id="262" r:id="rId7"/>
    <p:sldId id="264" r:id="rId8"/>
    <p:sldId id="260" r:id="rId9"/>
    <p:sldId id="267" r:id="rId10"/>
    <p:sldId id="265" r:id="rId1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2B9F"/>
    <a:srgbClr val="01549F"/>
    <a:srgbClr val="FED2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ADB0DD-0CFE-43E3-AC1C-87C6970135FB}" v="4" dt="2026-01-13T14:52:23.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nton, Sheila D (DOS)" userId="3c4275d3-74d4-4b13-af1b-58c082fdf13c" providerId="ADAL" clId="{358463C1-9DAC-430D-971C-C2C881F033BE}"/>
    <pc:docChg chg="undo custSel modSld">
      <pc:chgData name="Hunton, Sheila D (DOS)" userId="3c4275d3-74d4-4b13-af1b-58c082fdf13c" providerId="ADAL" clId="{358463C1-9DAC-430D-971C-C2C881F033BE}" dt="2026-01-13T15:44:46.661" v="43" actId="207"/>
      <pc:docMkLst>
        <pc:docMk/>
      </pc:docMkLst>
      <pc:sldChg chg="modSp mod">
        <pc:chgData name="Hunton, Sheila D (DOS)" userId="3c4275d3-74d4-4b13-af1b-58c082fdf13c" providerId="ADAL" clId="{358463C1-9DAC-430D-971C-C2C881F033BE}" dt="2026-01-13T14:50:02.599" v="20"/>
        <pc:sldMkLst>
          <pc:docMk/>
          <pc:sldMk cId="1998275740" sldId="264"/>
        </pc:sldMkLst>
        <pc:picChg chg="mod ord">
          <ac:chgData name="Hunton, Sheila D (DOS)" userId="3c4275d3-74d4-4b13-af1b-58c082fdf13c" providerId="ADAL" clId="{358463C1-9DAC-430D-971C-C2C881F033BE}" dt="2026-01-13T14:43:56.323" v="15"/>
          <ac:picMkLst>
            <pc:docMk/>
            <pc:sldMk cId="1998275740" sldId="264"/>
            <ac:picMk id="5" creationId="{3D83BBFF-0C70-4890-B7FA-7CD9880D3B0F}"/>
          </ac:picMkLst>
        </pc:picChg>
        <pc:picChg chg="mod ord">
          <ac:chgData name="Hunton, Sheila D (DOS)" userId="3c4275d3-74d4-4b13-af1b-58c082fdf13c" providerId="ADAL" clId="{358463C1-9DAC-430D-971C-C2C881F033BE}" dt="2026-01-13T14:49:11.804" v="16"/>
          <ac:picMkLst>
            <pc:docMk/>
            <pc:sldMk cId="1998275740" sldId="264"/>
            <ac:picMk id="6" creationId="{CB4299AE-7D12-2BB2-C85D-0BCD6335B5DE}"/>
          </ac:picMkLst>
        </pc:picChg>
        <pc:picChg chg="mod ord">
          <ac:chgData name="Hunton, Sheila D (DOS)" userId="3c4275d3-74d4-4b13-af1b-58c082fdf13c" providerId="ADAL" clId="{358463C1-9DAC-430D-971C-C2C881F033BE}" dt="2026-01-13T14:49:38.468" v="18"/>
          <ac:picMkLst>
            <pc:docMk/>
            <pc:sldMk cId="1998275740" sldId="264"/>
            <ac:picMk id="13" creationId="{7544330E-2AAE-781F-85CE-9CD53D84F19C}"/>
          </ac:picMkLst>
        </pc:picChg>
        <pc:picChg chg="mod">
          <ac:chgData name="Hunton, Sheila D (DOS)" userId="3c4275d3-74d4-4b13-af1b-58c082fdf13c" providerId="ADAL" clId="{358463C1-9DAC-430D-971C-C2C881F033BE}" dt="2026-01-13T14:36:25.864" v="3" actId="962"/>
          <ac:picMkLst>
            <pc:docMk/>
            <pc:sldMk cId="1998275740" sldId="264"/>
            <ac:picMk id="14" creationId="{312B9863-3E3F-447F-7CCB-030410FD763A}"/>
          </ac:picMkLst>
        </pc:picChg>
        <pc:picChg chg="mod">
          <ac:chgData name="Hunton, Sheila D (DOS)" userId="3c4275d3-74d4-4b13-af1b-58c082fdf13c" providerId="ADAL" clId="{358463C1-9DAC-430D-971C-C2C881F033BE}" dt="2026-01-13T14:38:12.434" v="5" actId="962"/>
          <ac:picMkLst>
            <pc:docMk/>
            <pc:sldMk cId="1998275740" sldId="264"/>
            <ac:picMk id="16" creationId="{21482E3A-08B7-5971-28DC-3B8AD91754EB}"/>
          </ac:picMkLst>
        </pc:picChg>
        <pc:picChg chg="mod ord">
          <ac:chgData name="Hunton, Sheila D (DOS)" userId="3c4275d3-74d4-4b13-af1b-58c082fdf13c" providerId="ADAL" clId="{358463C1-9DAC-430D-971C-C2C881F033BE}" dt="2026-01-13T14:50:02.599" v="20"/>
          <ac:picMkLst>
            <pc:docMk/>
            <pc:sldMk cId="1998275740" sldId="264"/>
            <ac:picMk id="17" creationId="{0DA4BFD7-A429-9032-F715-D1E9B388E4A8}"/>
          </ac:picMkLst>
        </pc:picChg>
        <pc:picChg chg="mod">
          <ac:chgData name="Hunton, Sheila D (DOS)" userId="3c4275d3-74d4-4b13-af1b-58c082fdf13c" providerId="ADAL" clId="{358463C1-9DAC-430D-971C-C2C881F033BE}" dt="2026-01-13T14:43:18.154" v="13" actId="962"/>
          <ac:picMkLst>
            <pc:docMk/>
            <pc:sldMk cId="1998275740" sldId="264"/>
            <ac:picMk id="19" creationId="{F5AD9C14-5103-C0C4-4B3A-4B61CA4DDD13}"/>
          </ac:picMkLst>
        </pc:picChg>
      </pc:sldChg>
      <pc:sldChg chg="addSp delSp modSp mod">
        <pc:chgData name="Hunton, Sheila D (DOS)" userId="3c4275d3-74d4-4b13-af1b-58c082fdf13c" providerId="ADAL" clId="{358463C1-9DAC-430D-971C-C2C881F033BE}" dt="2026-01-13T15:44:46.661" v="43" actId="207"/>
        <pc:sldMkLst>
          <pc:docMk/>
          <pc:sldMk cId="2184952324" sldId="266"/>
        </pc:sldMkLst>
        <pc:spChg chg="mod">
          <ac:chgData name="Hunton, Sheila D (DOS)" userId="3c4275d3-74d4-4b13-af1b-58c082fdf13c" providerId="ADAL" clId="{358463C1-9DAC-430D-971C-C2C881F033BE}" dt="2026-01-13T15:44:46.661" v="43" actId="207"/>
          <ac:spMkLst>
            <pc:docMk/>
            <pc:sldMk cId="2184952324" sldId="266"/>
            <ac:spMk id="3" creationId="{93FE3A32-5960-F38E-6037-A4E0A4DEF83C}"/>
          </ac:spMkLst>
        </pc:spChg>
        <pc:spChg chg="add del mod ord">
          <ac:chgData name="Hunton, Sheila D (DOS)" userId="3c4275d3-74d4-4b13-af1b-58c082fdf13c" providerId="ADAL" clId="{358463C1-9DAC-430D-971C-C2C881F033BE}" dt="2026-01-13T15:44:44.609" v="42" actId="21"/>
          <ac:spMkLst>
            <pc:docMk/>
            <pc:sldMk cId="2184952324" sldId="266"/>
            <ac:spMk id="4" creationId="{ECB1CB8E-56F0-1D5E-24D7-F4513A67FB0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3BF39805-1E7F-4E3E-8C20-93D3582D3113}" type="datetimeFigureOut">
              <a:rPr lang="en-US" smtClean="0"/>
              <a:t>1/13/2026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D73D2298-2E93-47FB-A43F-B4DECB4624C7}" type="slidenum">
              <a:rPr lang="en-US" smtClean="0"/>
              <a:t>‹#›</a:t>
            </a:fld>
            <a:endParaRPr lang="en-US"/>
          </a:p>
        </p:txBody>
      </p:sp>
    </p:spTree>
    <p:extLst>
      <p:ext uri="{BB962C8B-B14F-4D97-AF65-F5344CB8AC3E}">
        <p14:creationId xmlns:p14="http://schemas.microsoft.com/office/powerpoint/2010/main" val="392202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3D2298-2E93-47FB-A43F-B4DECB4624C7}" type="slidenum">
              <a:rPr lang="en-US" smtClean="0"/>
              <a:t>3</a:t>
            </a:fld>
            <a:endParaRPr lang="en-US"/>
          </a:p>
        </p:txBody>
      </p:sp>
    </p:spTree>
    <p:extLst>
      <p:ext uri="{BB962C8B-B14F-4D97-AF65-F5344CB8AC3E}">
        <p14:creationId xmlns:p14="http://schemas.microsoft.com/office/powerpoint/2010/main" val="152058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3D2298-2E93-47FB-A43F-B4DECB4624C7}" type="slidenum">
              <a:rPr lang="en-US" smtClean="0"/>
              <a:t>4</a:t>
            </a:fld>
            <a:endParaRPr lang="en-US"/>
          </a:p>
        </p:txBody>
      </p:sp>
    </p:spTree>
    <p:extLst>
      <p:ext uri="{BB962C8B-B14F-4D97-AF65-F5344CB8AC3E}">
        <p14:creationId xmlns:p14="http://schemas.microsoft.com/office/powerpoint/2010/main" val="1189873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3D2298-2E93-47FB-A43F-B4DECB4624C7}" type="slidenum">
              <a:rPr lang="en-US" smtClean="0"/>
              <a:t>5</a:t>
            </a:fld>
            <a:endParaRPr lang="en-US"/>
          </a:p>
        </p:txBody>
      </p:sp>
    </p:spTree>
    <p:extLst>
      <p:ext uri="{BB962C8B-B14F-4D97-AF65-F5344CB8AC3E}">
        <p14:creationId xmlns:p14="http://schemas.microsoft.com/office/powerpoint/2010/main" val="3928810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3D2298-2E93-47FB-A43F-B4DECB4624C7}" type="slidenum">
              <a:rPr lang="en-US" smtClean="0"/>
              <a:t>6</a:t>
            </a:fld>
            <a:endParaRPr lang="en-US"/>
          </a:p>
        </p:txBody>
      </p:sp>
    </p:spTree>
    <p:extLst>
      <p:ext uri="{BB962C8B-B14F-4D97-AF65-F5344CB8AC3E}">
        <p14:creationId xmlns:p14="http://schemas.microsoft.com/office/powerpoint/2010/main" val="125936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3D2298-2E93-47FB-A43F-B4DECB4624C7}" type="slidenum">
              <a:rPr lang="en-US" smtClean="0"/>
              <a:t>7</a:t>
            </a:fld>
            <a:endParaRPr lang="en-US"/>
          </a:p>
        </p:txBody>
      </p:sp>
    </p:spTree>
    <p:extLst>
      <p:ext uri="{BB962C8B-B14F-4D97-AF65-F5344CB8AC3E}">
        <p14:creationId xmlns:p14="http://schemas.microsoft.com/office/powerpoint/2010/main" val="77690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3D2298-2E93-47FB-A43F-B4DECB4624C7}" type="slidenum">
              <a:rPr lang="en-US" smtClean="0"/>
              <a:t>8</a:t>
            </a:fld>
            <a:endParaRPr lang="en-US"/>
          </a:p>
        </p:txBody>
      </p:sp>
    </p:spTree>
    <p:extLst>
      <p:ext uri="{BB962C8B-B14F-4D97-AF65-F5344CB8AC3E}">
        <p14:creationId xmlns:p14="http://schemas.microsoft.com/office/powerpoint/2010/main" val="1771898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3D2298-2E93-47FB-A43F-B4DECB4624C7}" type="slidenum">
              <a:rPr lang="en-US" smtClean="0"/>
              <a:t>9</a:t>
            </a:fld>
            <a:endParaRPr lang="en-US"/>
          </a:p>
        </p:txBody>
      </p:sp>
    </p:spTree>
    <p:extLst>
      <p:ext uri="{BB962C8B-B14F-4D97-AF65-F5344CB8AC3E}">
        <p14:creationId xmlns:p14="http://schemas.microsoft.com/office/powerpoint/2010/main" val="2664281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3D2298-2E93-47FB-A43F-B4DECB4624C7}" type="slidenum">
              <a:rPr lang="en-US" smtClean="0"/>
              <a:t>10</a:t>
            </a:fld>
            <a:endParaRPr lang="en-US"/>
          </a:p>
        </p:txBody>
      </p:sp>
    </p:spTree>
    <p:extLst>
      <p:ext uri="{BB962C8B-B14F-4D97-AF65-F5344CB8AC3E}">
        <p14:creationId xmlns:p14="http://schemas.microsoft.com/office/powerpoint/2010/main" val="1017110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Picture 11" descr="Logo&#10;&#10;Description automatically generated with low confidence">
            <a:extLst>
              <a:ext uri="{FF2B5EF4-FFF2-40B4-BE49-F238E27FC236}">
                <a16:creationId xmlns:a16="http://schemas.microsoft.com/office/drawing/2014/main" id="{40A9A536-F781-94D6-91EB-599C1C3B9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07066" y="1374379"/>
            <a:ext cx="7766936" cy="1782824"/>
          </a:xfrm>
        </p:spPr>
        <p:txBody>
          <a:bodyPr anchor="b">
            <a:noAutofit/>
          </a:bodyPr>
          <a:lstStyle>
            <a:lvl1pPr algn="r">
              <a:defRPr sz="5400" b="1">
                <a:solidFill>
                  <a:srgbClr val="01549F"/>
                </a:solidFill>
                <a:latin typeface="Lucida Fax" panose="02060602050505020204" pitchFamily="18" charset="0"/>
              </a:defRPr>
            </a:lvl1pPr>
          </a:lstStyle>
          <a:p>
            <a:r>
              <a:rPr lang="en-US" dirty="0"/>
              <a:t>Click to edit Master title style</a:t>
            </a:r>
          </a:p>
        </p:txBody>
      </p:sp>
      <p:sp>
        <p:nvSpPr>
          <p:cNvPr id="3" name="Subtitle 2"/>
          <p:cNvSpPr>
            <a:spLocks noGrp="1"/>
          </p:cNvSpPr>
          <p:nvPr>
            <p:ph type="subTitle" idx="1"/>
          </p:nvPr>
        </p:nvSpPr>
        <p:spPr>
          <a:xfrm>
            <a:off x="1507066" y="3157203"/>
            <a:ext cx="7766936" cy="1096899"/>
          </a:xfrm>
        </p:spPr>
        <p:txBody>
          <a:bodyPr anchor="t"/>
          <a:lstStyle>
            <a:lvl1pPr marL="0" indent="0" algn="r">
              <a:buNone/>
              <a:defRPr>
                <a:solidFill>
                  <a:srgbClr val="FED206"/>
                </a:solidFill>
                <a:latin typeface="Lucida Fax" panose="02060602050505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73069C4-DAE0-4A5A-83DD-A643B7B24E2D}"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43854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89EDA77D-B2A2-15DC-3DFE-6A8E364FB8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77335" y="609600"/>
            <a:ext cx="8596668" cy="3403600"/>
          </a:xfrm>
        </p:spPr>
        <p:txBody>
          <a:bodyPr anchor="ctr">
            <a:normAutofit/>
          </a:bodyPr>
          <a:lstStyle>
            <a:lvl1pPr algn="l">
              <a:defRPr sz="4400" b="1" cap="none">
                <a:solidFill>
                  <a:srgbClr val="01549F"/>
                </a:solidFill>
                <a:latin typeface="Lucida Fax" panose="02060602050505020204" pitchFamily="18" charset="0"/>
              </a:defRPr>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73069C4-DAE0-4A5A-83DD-A643B7B24E2D}"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75004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3069C4-DAE0-4A5A-83DD-A643B7B24E2D}"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ECB9-587E-4416-93FD-8A290E55261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39057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3069C4-DAE0-4A5A-83DD-A643B7B24E2D}"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1229872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3069C4-DAE0-4A5A-83DD-A643B7B24E2D}"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ECB9-587E-4416-93FD-8A290E55261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214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1"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32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3069C4-DAE0-4A5A-83DD-A643B7B24E2D}"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550647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73069C4-DAE0-4A5A-83DD-A643B7B24E2D}"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415282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3069C4-DAE0-4A5A-83DD-A643B7B24E2D}"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244125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F8E9A13E-7B77-2EE9-C4F8-663DFA28A6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77334" y="609600"/>
            <a:ext cx="9254066" cy="1320800"/>
          </a:xfrm>
        </p:spPr>
        <p:txBody>
          <a:bodyPr>
            <a:noAutofit/>
          </a:bodyPr>
          <a:lstStyle>
            <a:lvl1pPr>
              <a:defRPr sz="4400" b="1">
                <a:solidFill>
                  <a:srgbClr val="01549F"/>
                </a:solidFill>
                <a:latin typeface="Lucida Fax" panose="02060602050505020204" pitchFamily="18" charset="0"/>
              </a:defRPr>
            </a:lvl1pPr>
          </a:lstStyle>
          <a:p>
            <a:r>
              <a:rPr lang="en-US" dirty="0"/>
              <a:t>Click to edit Master title style</a:t>
            </a:r>
          </a:p>
        </p:txBody>
      </p:sp>
      <p:sp>
        <p:nvSpPr>
          <p:cNvPr id="3" name="Content Placeholder 2"/>
          <p:cNvSpPr>
            <a:spLocks noGrp="1"/>
          </p:cNvSpPr>
          <p:nvPr>
            <p:ph idx="1"/>
          </p:nvPr>
        </p:nvSpPr>
        <p:spPr>
          <a:xfrm>
            <a:off x="677334" y="2160589"/>
            <a:ext cx="9711266" cy="3880773"/>
          </a:xfrm>
        </p:spPr>
        <p:txBody>
          <a:bodyPr>
            <a:normAutofit/>
          </a:bodyPr>
          <a:lstStyle>
            <a:lvl1pPr>
              <a:buClr>
                <a:srgbClr val="FED206"/>
              </a:buClr>
              <a:defRPr sz="3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buClr>
                <a:srgbClr val="FED206"/>
              </a:buCl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buClr>
                <a:srgbClr val="FED206"/>
              </a:buCl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buClr>
                <a:srgbClr val="FED206"/>
              </a:buCl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buClr>
                <a:srgbClr val="FED206"/>
              </a:buCl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73069C4-DAE0-4A5A-83DD-A643B7B24E2D}"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247931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4" y="2700867"/>
            <a:ext cx="9546165" cy="1826581"/>
          </a:xfrm>
        </p:spPr>
        <p:txBody>
          <a:bodyPr anchor="b">
            <a:normAutofit/>
          </a:bodyPr>
          <a:lstStyle>
            <a:lvl1pPr algn="l">
              <a:defRPr sz="4800" b="1" cap="none">
                <a:solidFill>
                  <a:srgbClr val="01549F"/>
                </a:solidFill>
                <a:latin typeface="Lucida Fax" panose="02060602050505020204" pitchFamily="18" charset="0"/>
              </a:defRPr>
            </a:lvl1pPr>
          </a:lstStyle>
          <a:p>
            <a:r>
              <a:rPr lang="en-US" dirty="0"/>
              <a:t>Click to edit Master title style</a:t>
            </a:r>
          </a:p>
        </p:txBody>
      </p:sp>
      <p:sp>
        <p:nvSpPr>
          <p:cNvPr id="3" name="Text Placeholder 2"/>
          <p:cNvSpPr>
            <a:spLocks noGrp="1"/>
          </p:cNvSpPr>
          <p:nvPr>
            <p:ph type="body" idx="1"/>
          </p:nvPr>
        </p:nvSpPr>
        <p:spPr>
          <a:xfrm>
            <a:off x="677335" y="4527448"/>
            <a:ext cx="9546164" cy="860400"/>
          </a:xfrm>
        </p:spPr>
        <p:txBody>
          <a:bodyPr anchor="t"/>
          <a:lstStyle>
            <a:lvl1pPr marL="0" indent="0" algn="l">
              <a:buNone/>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73069C4-DAE0-4A5A-83DD-A643B7B24E2D}"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375812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49693E44-9B8D-6991-DF53-FF08D0D83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Autofit/>
          </a:bodyPr>
          <a:lstStyle>
            <a:lvl1pPr>
              <a:defRPr sz="4400" b="1">
                <a:solidFill>
                  <a:srgbClr val="01549F"/>
                </a:solidFill>
                <a:latin typeface="Lucida Fax" panose="02060602050505020204" pitchFamily="18" charset="0"/>
              </a:defRPr>
            </a:lvl1p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normAutofit/>
          </a:bodyPr>
          <a:lstStyle>
            <a:lvl1pPr>
              <a:buClr>
                <a:srgbClr val="FED206"/>
              </a:buClr>
              <a:defRPr sz="2800">
                <a:latin typeface="Calibri" panose="020F0502020204030204" pitchFamily="34" charset="0"/>
                <a:ea typeface="Calibri" panose="020F0502020204030204" pitchFamily="34" charset="0"/>
                <a:cs typeface="Calibri" panose="020F0502020204030204" pitchFamily="34" charset="0"/>
              </a:defRPr>
            </a:lvl1pPr>
            <a:lvl2pPr>
              <a:buClr>
                <a:srgbClr val="FED206"/>
              </a:buClr>
              <a:defRPr sz="2400">
                <a:latin typeface="Calibri" panose="020F0502020204030204" pitchFamily="34" charset="0"/>
                <a:ea typeface="Calibri" panose="020F0502020204030204" pitchFamily="34" charset="0"/>
                <a:cs typeface="Calibri" panose="020F0502020204030204" pitchFamily="34" charset="0"/>
              </a:defRPr>
            </a:lvl2pPr>
            <a:lvl3pPr>
              <a:buClr>
                <a:srgbClr val="FED206"/>
              </a:buClr>
              <a:defRPr sz="2000">
                <a:latin typeface="Calibri" panose="020F0502020204030204" pitchFamily="34" charset="0"/>
                <a:ea typeface="Calibri" panose="020F0502020204030204" pitchFamily="34" charset="0"/>
                <a:cs typeface="Calibri" panose="020F0502020204030204" pitchFamily="34" charset="0"/>
              </a:defRPr>
            </a:lvl3pPr>
            <a:lvl4pPr>
              <a:buClr>
                <a:srgbClr val="FED206"/>
              </a:buClr>
              <a:defRPr sz="1800">
                <a:latin typeface="Calibri" panose="020F0502020204030204" pitchFamily="34" charset="0"/>
                <a:ea typeface="Calibri" panose="020F0502020204030204" pitchFamily="34" charset="0"/>
                <a:cs typeface="Calibri" panose="020F0502020204030204" pitchFamily="34" charset="0"/>
              </a:defRPr>
            </a:lvl4pPr>
            <a:lvl5pPr>
              <a:buClr>
                <a:srgbClr val="FED206"/>
              </a:buClr>
              <a:defRPr sz="1800">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normAutofit/>
          </a:bodyPr>
          <a:lstStyle>
            <a:lvl1pPr>
              <a:buClr>
                <a:srgbClr val="FED206"/>
              </a:buClr>
              <a:defRPr sz="2800">
                <a:latin typeface="Calibri" panose="020F0502020204030204" pitchFamily="34" charset="0"/>
                <a:ea typeface="Calibri" panose="020F0502020204030204" pitchFamily="34" charset="0"/>
                <a:cs typeface="Calibri" panose="020F0502020204030204" pitchFamily="34" charset="0"/>
              </a:defRPr>
            </a:lvl1pPr>
            <a:lvl2pPr>
              <a:buClr>
                <a:srgbClr val="FED206"/>
              </a:buClr>
              <a:defRPr sz="2400">
                <a:latin typeface="Calibri" panose="020F0502020204030204" pitchFamily="34" charset="0"/>
                <a:ea typeface="Calibri" panose="020F0502020204030204" pitchFamily="34" charset="0"/>
                <a:cs typeface="Calibri" panose="020F0502020204030204" pitchFamily="34" charset="0"/>
              </a:defRPr>
            </a:lvl2pPr>
            <a:lvl3pPr>
              <a:buClr>
                <a:srgbClr val="FED206"/>
              </a:buClr>
              <a:defRPr sz="2000">
                <a:latin typeface="Calibri" panose="020F0502020204030204" pitchFamily="34" charset="0"/>
                <a:ea typeface="Calibri" panose="020F0502020204030204" pitchFamily="34" charset="0"/>
                <a:cs typeface="Calibri" panose="020F0502020204030204" pitchFamily="34" charset="0"/>
              </a:defRPr>
            </a:lvl3pPr>
            <a:lvl4pPr>
              <a:buClr>
                <a:srgbClr val="FED206"/>
              </a:buClr>
              <a:defRPr sz="1800">
                <a:latin typeface="Calibri" panose="020F0502020204030204" pitchFamily="34" charset="0"/>
                <a:ea typeface="Calibri" panose="020F0502020204030204" pitchFamily="34" charset="0"/>
                <a:cs typeface="Calibri" panose="020F0502020204030204" pitchFamily="34" charset="0"/>
              </a:defRPr>
            </a:lvl4pPr>
            <a:lvl5pPr>
              <a:buClr>
                <a:srgbClr val="FED206"/>
              </a:buClr>
              <a:defRPr sz="1800">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73069C4-DAE0-4A5A-83DD-A643B7B24E2D}"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127976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picture containing background pattern&#10;&#10;Description automatically generated">
            <a:extLst>
              <a:ext uri="{FF2B5EF4-FFF2-40B4-BE49-F238E27FC236}">
                <a16:creationId xmlns:a16="http://schemas.microsoft.com/office/drawing/2014/main" id="{6985CD3E-CE9F-7556-6BEC-011862662A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4400" b="1">
                <a:solidFill>
                  <a:srgbClr val="01549F"/>
                </a:solidFill>
                <a:latin typeface="Lucida Fax" panose="02060602050505020204" pitchFamily="18" charset="0"/>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solidFill>
                  <a:srgbClr val="01549F"/>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lvl1pPr>
              <a:buClr>
                <a:srgbClr val="FED206"/>
              </a:buCl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buClr>
                <a:srgbClr val="FED206"/>
              </a:buCl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buClr>
                <a:srgbClr val="FED206"/>
              </a:buClr>
              <a:defRPr sz="18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buClr>
                <a:srgbClr val="FED206"/>
              </a:buCl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buClr>
                <a:srgbClr val="FED206"/>
              </a:buCl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solidFill>
                  <a:srgbClr val="01549F"/>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lvl1pPr>
              <a:buClr>
                <a:srgbClr val="FED206"/>
              </a:buCl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buClr>
                <a:srgbClr val="FED206"/>
              </a:buCl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buClr>
                <a:srgbClr val="FED206"/>
              </a:buClr>
              <a:defRPr sz="18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buClr>
                <a:srgbClr val="FED206"/>
              </a:buCl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buClr>
                <a:srgbClr val="FED206"/>
              </a:buCl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73069C4-DAE0-4A5A-83DD-A643B7B24E2D}" type="datetimeFigureOut">
              <a:rPr lang="en-US" smtClean="0"/>
              <a:t>1/13/2026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262529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407BAA-8BEE-01C5-4FC2-892EF3747B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77334" y="609600"/>
            <a:ext cx="8596668" cy="1320800"/>
          </a:xfrm>
        </p:spPr>
        <p:txBody>
          <a:bodyPr>
            <a:noAutofit/>
          </a:bodyPr>
          <a:lstStyle>
            <a:lvl1pPr>
              <a:defRPr sz="4400" b="1">
                <a:solidFill>
                  <a:srgbClr val="01549F"/>
                </a:solidFill>
                <a:latin typeface="Lucida Fax" panose="020606020505050202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273069C4-DAE0-4A5A-83DD-A643B7B24E2D}" type="datetimeFigureOut">
              <a:rPr lang="en-US" smtClean="0"/>
              <a:t>1/13/2026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155964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686577C-3920-517F-5A12-197AE97EE9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73069C4-DAE0-4A5A-83DD-A643B7B24E2D}" type="datetimeFigureOut">
              <a:rPr lang="en-US" smtClean="0"/>
              <a:t>1/13/2026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304932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AE1C6832-648E-3952-618F-F622AF81CE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77334" y="1498604"/>
            <a:ext cx="3854528" cy="1278466"/>
          </a:xfrm>
        </p:spPr>
        <p:txBody>
          <a:bodyPr anchor="b">
            <a:normAutofit/>
          </a:bodyPr>
          <a:lstStyle>
            <a:lvl1pPr>
              <a:defRPr sz="2800" b="1">
                <a:solidFill>
                  <a:srgbClr val="01549F"/>
                </a:solidFill>
                <a:latin typeface="Lucida Fax" panose="02060602050505020204" pitchFamily="18" charset="0"/>
              </a:defRPr>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lvl1pPr>
              <a:buClr>
                <a:srgbClr val="FED206"/>
              </a:buCl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buClr>
                <a:srgbClr val="FED206"/>
              </a:buCl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buClr>
                <a:srgbClr val="FED206"/>
              </a:buCl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buClr>
                <a:srgbClr val="FED206"/>
              </a:buCl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buClr>
                <a:srgbClr val="FED206"/>
              </a:buCl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73069C4-DAE0-4A5A-83DD-A643B7B24E2D}"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425178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75E0841F-CC4E-3DCF-E870-2BC4E667C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77334" y="4800600"/>
            <a:ext cx="8596667" cy="566738"/>
          </a:xfrm>
        </p:spPr>
        <p:txBody>
          <a:bodyPr anchor="b">
            <a:noAutofit/>
          </a:bodyPr>
          <a:lstStyle>
            <a:lvl1pPr algn="l">
              <a:defRPr sz="3200" b="1">
                <a:latin typeface="Lucida Fax" panose="02060602050505020204" pitchFamily="18" charset="0"/>
              </a:defRPr>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73069C4-DAE0-4A5A-83DD-A643B7B24E2D}"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3ECB9-587E-4416-93FD-8A290E552610}" type="slidenum">
              <a:rPr lang="en-US" smtClean="0"/>
              <a:t>‹#›</a:t>
            </a:fld>
            <a:endParaRPr lang="en-US"/>
          </a:p>
        </p:txBody>
      </p:sp>
    </p:spTree>
    <p:extLst>
      <p:ext uri="{BB962C8B-B14F-4D97-AF65-F5344CB8AC3E}">
        <p14:creationId xmlns:p14="http://schemas.microsoft.com/office/powerpoint/2010/main" val="248745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8A6777A2-3E6B-B6D0-8BE9-7DB9050700D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3069C4-DAE0-4A5A-83DD-A643B7B24E2D}" type="datetimeFigureOut">
              <a:rPr lang="en-US" smtClean="0"/>
              <a:t>1/13/2026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7A3ECB9-587E-4416-93FD-8A290E552610}" type="slidenum">
              <a:rPr lang="en-US" smtClean="0"/>
              <a:t>‹#›</a:t>
            </a:fld>
            <a:endParaRPr lang="en-US"/>
          </a:p>
        </p:txBody>
      </p:sp>
    </p:spTree>
    <p:extLst>
      <p:ext uri="{BB962C8B-B14F-4D97-AF65-F5344CB8AC3E}">
        <p14:creationId xmlns:p14="http://schemas.microsoft.com/office/powerpoint/2010/main" val="270795511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xStyles>
    <p:titleStyle>
      <a:lvl1pPr algn="l" defTabSz="457200" rtl="0" eaLnBrk="1" latinLnBrk="0" hangingPunct="1">
        <a:spcBef>
          <a:spcPct val="0"/>
        </a:spcBef>
        <a:buNone/>
        <a:defRPr sz="4400" b="1" kern="1200">
          <a:solidFill>
            <a:srgbClr val="01549F"/>
          </a:solidFill>
          <a:latin typeface="Lucida Fax" panose="02060602050505020204"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ED206"/>
        </a:buClr>
        <a:buSzPct val="80000"/>
        <a:buFont typeface="Wingdings 3" charset="2"/>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defTabSz="457200" rtl="0" eaLnBrk="1" latinLnBrk="0" hangingPunct="1">
        <a:spcBef>
          <a:spcPts val="1000"/>
        </a:spcBef>
        <a:spcAft>
          <a:spcPts val="0"/>
        </a:spcAft>
        <a:buClr>
          <a:srgbClr val="FED206"/>
        </a:buClr>
        <a:buSzPct val="80000"/>
        <a:buFont typeface="Wingdings 3" charset="2"/>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457200" rtl="0" eaLnBrk="1" latinLnBrk="0" hangingPunct="1">
        <a:spcBef>
          <a:spcPts val="1000"/>
        </a:spcBef>
        <a:spcAft>
          <a:spcPts val="0"/>
        </a:spcAft>
        <a:buClr>
          <a:srgbClr val="FED206"/>
        </a:buClr>
        <a:buSzPct val="80000"/>
        <a:buFont typeface="Wingdings 3" charset="2"/>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457200" rtl="0" eaLnBrk="1" latinLnBrk="0" hangingPunct="1">
        <a:spcBef>
          <a:spcPts val="1000"/>
        </a:spcBef>
        <a:spcAft>
          <a:spcPts val="0"/>
        </a:spcAft>
        <a:buClr>
          <a:srgbClr val="FED206"/>
        </a:buClr>
        <a:buSzPct val="80000"/>
        <a:buFont typeface="Wingdings 3" charset="2"/>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457200" rtl="0" eaLnBrk="1" latinLnBrk="0" hangingPunct="1">
        <a:spcBef>
          <a:spcPts val="1000"/>
        </a:spcBef>
        <a:spcAft>
          <a:spcPts val="0"/>
        </a:spcAft>
        <a:buClr>
          <a:srgbClr val="FED206"/>
        </a:buClr>
        <a:buSzPct val="80000"/>
        <a:buFont typeface="Wingdings 3" charset="2"/>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accte.delaware.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ann.breeding@delaware.gov" TargetMode="External"/><Relationship Id="rId5" Type="http://schemas.openxmlformats.org/officeDocument/2006/relationships/hyperlink" Target="mailto:caitlin.rozell@delaware.gov" TargetMode="External"/><Relationship Id="rId4" Type="http://schemas.openxmlformats.org/officeDocument/2006/relationships/hyperlink" Target="mailto:christopher.stahl@delaware.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B1CB8E-56F0-1D5E-24D7-F4513A67FB0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413933" y="3064934"/>
            <a:ext cx="8178800" cy="1117600"/>
          </a:xfrm>
          <a:prstGeom prst="rect">
            <a:avLst/>
          </a:prstGeom>
          <a:solidFill>
            <a:srgbClr val="012B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D1532-43FF-A6D2-1FEF-4484888528F3}"/>
              </a:ext>
            </a:extLst>
          </p:cNvPr>
          <p:cNvSpPr>
            <a:spLocks noGrp="1"/>
          </p:cNvSpPr>
          <p:nvPr>
            <p:ph type="ctrTitle"/>
          </p:nvPr>
        </p:nvSpPr>
        <p:spPr/>
        <p:txBody>
          <a:bodyPr/>
          <a:lstStyle/>
          <a:p>
            <a:r>
              <a:rPr lang="en-US" dirty="0"/>
              <a:t>Basics of DACCTE</a:t>
            </a:r>
          </a:p>
        </p:txBody>
      </p:sp>
      <p:sp>
        <p:nvSpPr>
          <p:cNvPr id="3" name="Subtitle 2">
            <a:extLst>
              <a:ext uri="{FF2B5EF4-FFF2-40B4-BE49-F238E27FC236}">
                <a16:creationId xmlns:a16="http://schemas.microsoft.com/office/drawing/2014/main" id="{93FE3A32-5960-F38E-6037-A4E0A4DEF83C}"/>
              </a:ext>
            </a:extLst>
          </p:cNvPr>
          <p:cNvSpPr>
            <a:spLocks noGrp="1"/>
          </p:cNvSpPr>
          <p:nvPr>
            <p:ph type="subTitle" idx="1"/>
          </p:nvPr>
        </p:nvSpPr>
        <p:spPr/>
        <p:txBody>
          <a:bodyPr/>
          <a:lstStyle/>
          <a:p>
            <a:r>
              <a:rPr lang="en-US" dirty="0"/>
              <a:t>Delaware Advisory Council on Career and Technical Education</a:t>
            </a:r>
          </a:p>
        </p:txBody>
      </p:sp>
    </p:spTree>
    <p:extLst>
      <p:ext uri="{BB962C8B-B14F-4D97-AF65-F5344CB8AC3E}">
        <p14:creationId xmlns:p14="http://schemas.microsoft.com/office/powerpoint/2010/main" val="2184952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37EC-4063-475F-BFF7-417629EBC0A0}"/>
              </a:ext>
            </a:extLst>
          </p:cNvPr>
          <p:cNvSpPr>
            <a:spLocks noGrp="1"/>
          </p:cNvSpPr>
          <p:nvPr>
            <p:ph type="title"/>
          </p:nvPr>
        </p:nvSpPr>
        <p:spPr/>
        <p:txBody>
          <a:bodyPr/>
          <a:lstStyle/>
          <a:p>
            <a:r>
              <a:rPr lang="en-US" dirty="0"/>
              <a:t>Moving Forward</a:t>
            </a:r>
          </a:p>
        </p:txBody>
      </p:sp>
      <p:sp>
        <p:nvSpPr>
          <p:cNvPr id="3" name="Content Placeholder 2">
            <a:extLst>
              <a:ext uri="{FF2B5EF4-FFF2-40B4-BE49-F238E27FC236}">
                <a16:creationId xmlns:a16="http://schemas.microsoft.com/office/drawing/2014/main" id="{9BC243BB-9A49-440E-B29C-6180C38BD112}"/>
              </a:ext>
            </a:extLst>
          </p:cNvPr>
          <p:cNvSpPr>
            <a:spLocks noGrp="1"/>
          </p:cNvSpPr>
          <p:nvPr>
            <p:ph idx="1"/>
          </p:nvPr>
        </p:nvSpPr>
        <p:spPr>
          <a:xfrm>
            <a:off x="677334" y="1714500"/>
            <a:ext cx="9711266" cy="4533899"/>
          </a:xfrm>
        </p:spPr>
        <p:txBody>
          <a:bodyPr>
            <a:normAutofit fontScale="85000" lnSpcReduction="10000"/>
          </a:bodyPr>
          <a:lstStyle/>
          <a:p>
            <a:r>
              <a:rPr lang="en-US" dirty="0"/>
              <a:t>DACCTE will be an advocate for all CTE programs in the State.</a:t>
            </a:r>
          </a:p>
          <a:p>
            <a:pPr lvl="1"/>
            <a:r>
              <a:rPr lang="en-US" dirty="0"/>
              <a:t>Educational program visits will be occurring at Middle and High Schools (Comprehensive and Technical).</a:t>
            </a:r>
          </a:p>
          <a:p>
            <a:pPr lvl="1"/>
            <a:r>
              <a:rPr lang="en-US" dirty="0"/>
              <a:t>Program Questionnaire has been turned into a survey.  All teachers within a program will receive it.  </a:t>
            </a:r>
          </a:p>
          <a:p>
            <a:pPr lvl="1"/>
            <a:r>
              <a:rPr lang="en-US" dirty="0"/>
              <a:t>Program visits will be scheduled for in person.  (Virtual visits will take place if required.)</a:t>
            </a:r>
          </a:p>
          <a:p>
            <a:pPr lvl="1"/>
            <a:r>
              <a:rPr lang="en-US" dirty="0"/>
              <a:t>Get to know your program visits! (Local advisory meetings, unofficial visits, etc.)</a:t>
            </a:r>
          </a:p>
          <a:p>
            <a:pPr lvl="1"/>
            <a:r>
              <a:rPr lang="en-US" dirty="0"/>
              <a:t>Professional Development!</a:t>
            </a:r>
          </a:p>
          <a:p>
            <a:pPr lvl="1"/>
            <a:r>
              <a:rPr lang="en-US" dirty="0"/>
              <a:t>Career Fairs!</a:t>
            </a:r>
          </a:p>
        </p:txBody>
      </p:sp>
    </p:spTree>
    <p:extLst>
      <p:ext uri="{BB962C8B-B14F-4D97-AF65-F5344CB8AC3E}">
        <p14:creationId xmlns:p14="http://schemas.microsoft.com/office/powerpoint/2010/main" val="409531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BF53E-D0A4-7D1E-CB9C-940D96C718E3}"/>
              </a:ext>
            </a:extLst>
          </p:cNvPr>
          <p:cNvSpPr>
            <a:spLocks noGrp="1"/>
          </p:cNvSpPr>
          <p:nvPr>
            <p:ph type="title"/>
          </p:nvPr>
        </p:nvSpPr>
        <p:spPr/>
        <p:txBody>
          <a:bodyPr/>
          <a:lstStyle/>
          <a:p>
            <a:r>
              <a:rPr lang="en-US" sz="4000" dirty="0"/>
              <a:t>Overview of Content Covered:</a:t>
            </a:r>
          </a:p>
        </p:txBody>
      </p:sp>
      <p:sp>
        <p:nvSpPr>
          <p:cNvPr id="3" name="Content Placeholder 2">
            <a:extLst>
              <a:ext uri="{FF2B5EF4-FFF2-40B4-BE49-F238E27FC236}">
                <a16:creationId xmlns:a16="http://schemas.microsoft.com/office/drawing/2014/main" id="{8A083256-42ED-4295-715E-91B9428A369B}"/>
              </a:ext>
            </a:extLst>
          </p:cNvPr>
          <p:cNvSpPr>
            <a:spLocks noGrp="1"/>
          </p:cNvSpPr>
          <p:nvPr>
            <p:ph idx="1"/>
          </p:nvPr>
        </p:nvSpPr>
        <p:spPr>
          <a:xfrm>
            <a:off x="677334" y="1642533"/>
            <a:ext cx="8596668" cy="4398829"/>
          </a:xfrm>
        </p:spPr>
        <p:txBody>
          <a:bodyPr/>
          <a:lstStyle/>
          <a:p>
            <a:r>
              <a:rPr lang="en-US" dirty="0"/>
              <a:t>Who is DACCTE?</a:t>
            </a:r>
          </a:p>
          <a:p>
            <a:r>
              <a:rPr lang="en-US" dirty="0"/>
              <a:t>Why does DACCTE exist?</a:t>
            </a:r>
          </a:p>
          <a:p>
            <a:r>
              <a:rPr lang="en-US" dirty="0"/>
              <a:t>DACCTE Mission</a:t>
            </a:r>
          </a:p>
          <a:p>
            <a:r>
              <a:rPr lang="en-US" dirty="0"/>
              <a:t>How does DACCTE complete it’s mission?</a:t>
            </a:r>
          </a:p>
          <a:p>
            <a:r>
              <a:rPr lang="en-US" dirty="0"/>
              <a:t>Contact DACCTE</a:t>
            </a:r>
          </a:p>
          <a:p>
            <a:r>
              <a:rPr lang="en-US"/>
              <a:t>Moving Forward</a:t>
            </a:r>
            <a:endParaRPr lang="en-US" dirty="0"/>
          </a:p>
          <a:p>
            <a:endParaRPr lang="en-US" dirty="0"/>
          </a:p>
          <a:p>
            <a:endParaRPr lang="en-US" dirty="0"/>
          </a:p>
        </p:txBody>
      </p:sp>
      <p:sp>
        <p:nvSpPr>
          <p:cNvPr id="4" name="TextBox 3">
            <a:extLst>
              <a:ext uri="{FF2B5EF4-FFF2-40B4-BE49-F238E27FC236}">
                <a16:creationId xmlns:a16="http://schemas.microsoft.com/office/drawing/2014/main" id="{40D012D7-A20A-9846-0C86-4A43EC164DC4}"/>
              </a:ext>
            </a:extLst>
          </p:cNvPr>
          <p:cNvSpPr txBox="1"/>
          <p:nvPr/>
        </p:nvSpPr>
        <p:spPr>
          <a:xfrm>
            <a:off x="564265" y="6248400"/>
            <a:ext cx="8483599" cy="307777"/>
          </a:xfrm>
          <a:prstGeom prst="rect">
            <a:avLst/>
          </a:prstGeom>
          <a:noFill/>
        </p:spPr>
        <p:txBody>
          <a:bodyPr wrap="square" rtlCol="0">
            <a:spAutoFit/>
          </a:bodyPr>
          <a:lstStyle/>
          <a:p>
            <a:r>
              <a:rPr lang="en-US" sz="1400" dirty="0">
                <a:solidFill>
                  <a:srgbClr val="01549F"/>
                </a:solidFill>
              </a:rPr>
              <a:t>Have more questions? Be sure to contact DACCTE using the contact information on the contact slide.</a:t>
            </a:r>
          </a:p>
        </p:txBody>
      </p:sp>
    </p:spTree>
    <p:extLst>
      <p:ext uri="{BB962C8B-B14F-4D97-AF65-F5344CB8AC3E}">
        <p14:creationId xmlns:p14="http://schemas.microsoft.com/office/powerpoint/2010/main" val="3392944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D35A1-985A-42BE-8DD0-396C87D1AB74}"/>
              </a:ext>
            </a:extLst>
          </p:cNvPr>
          <p:cNvSpPr>
            <a:spLocks noGrp="1"/>
          </p:cNvSpPr>
          <p:nvPr>
            <p:ph type="title"/>
          </p:nvPr>
        </p:nvSpPr>
        <p:spPr/>
        <p:txBody>
          <a:bodyPr/>
          <a:lstStyle/>
          <a:p>
            <a:r>
              <a:rPr lang="en-US" dirty="0"/>
              <a:t>Who is DACCTE?</a:t>
            </a:r>
          </a:p>
        </p:txBody>
      </p:sp>
      <p:sp>
        <p:nvSpPr>
          <p:cNvPr id="3" name="Content Placeholder 2">
            <a:extLst>
              <a:ext uri="{FF2B5EF4-FFF2-40B4-BE49-F238E27FC236}">
                <a16:creationId xmlns:a16="http://schemas.microsoft.com/office/drawing/2014/main" id="{F3616E82-E74A-4804-BCCB-A96B08D654D4}"/>
              </a:ext>
            </a:extLst>
          </p:cNvPr>
          <p:cNvSpPr>
            <a:spLocks noGrp="1"/>
          </p:cNvSpPr>
          <p:nvPr>
            <p:ph idx="1"/>
          </p:nvPr>
        </p:nvSpPr>
        <p:spPr>
          <a:xfrm>
            <a:off x="677334" y="1701800"/>
            <a:ext cx="10104966" cy="4749799"/>
          </a:xfrm>
        </p:spPr>
        <p:txBody>
          <a:bodyPr>
            <a:normAutofit fontScale="77500" lnSpcReduction="20000"/>
          </a:bodyPr>
          <a:lstStyle/>
          <a:p>
            <a:r>
              <a:rPr lang="en-US" dirty="0"/>
              <a:t>Delaware Advisory Council on Career and Technical Education (DACCTE)</a:t>
            </a:r>
          </a:p>
          <a:p>
            <a:r>
              <a:rPr lang="en-US" dirty="0"/>
              <a:t>DACCTE is composed of individuals appointed by the Governor from both the private and public sectors throughout the State.</a:t>
            </a:r>
          </a:p>
          <a:p>
            <a:r>
              <a:rPr lang="en-US" dirty="0"/>
              <a:t>Membership includes representatives from - business, industry, labor/trade organizations, National Guard, and educators representing secondary, post-secondary, career guidance/counseling, and special needs.  </a:t>
            </a:r>
          </a:p>
          <a:p>
            <a:r>
              <a:rPr lang="en-US" dirty="0"/>
              <a:t>DACCTE is not the Department of Education (DOE).  We work and collaborate with DOE; however, we are an independent agency.</a:t>
            </a:r>
          </a:p>
          <a:p>
            <a:r>
              <a:rPr lang="en-US" dirty="0"/>
              <a:t>Executive Director- Christopher Stahl</a:t>
            </a:r>
          </a:p>
          <a:p>
            <a:r>
              <a:rPr lang="en-US" dirty="0"/>
              <a:t>CTE Specialist – Caitlin Rozell</a:t>
            </a:r>
          </a:p>
          <a:p>
            <a:r>
              <a:rPr lang="en-US" dirty="0"/>
              <a:t>Administrative Assistant- Ann Breeding</a:t>
            </a:r>
          </a:p>
        </p:txBody>
      </p:sp>
    </p:spTree>
    <p:extLst>
      <p:ext uri="{BB962C8B-B14F-4D97-AF65-F5344CB8AC3E}">
        <p14:creationId xmlns:p14="http://schemas.microsoft.com/office/powerpoint/2010/main" val="385386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9E616-FDE8-428F-976C-34B6758AA719}"/>
              </a:ext>
            </a:extLst>
          </p:cNvPr>
          <p:cNvSpPr>
            <a:spLocks noGrp="1"/>
          </p:cNvSpPr>
          <p:nvPr>
            <p:ph type="title"/>
          </p:nvPr>
        </p:nvSpPr>
        <p:spPr/>
        <p:txBody>
          <a:bodyPr/>
          <a:lstStyle/>
          <a:p>
            <a:r>
              <a:rPr lang="en-US" dirty="0"/>
              <a:t>Why does DACCTE exist?</a:t>
            </a:r>
          </a:p>
        </p:txBody>
      </p:sp>
      <p:sp>
        <p:nvSpPr>
          <p:cNvPr id="3" name="Content Placeholder 2">
            <a:extLst>
              <a:ext uri="{FF2B5EF4-FFF2-40B4-BE49-F238E27FC236}">
                <a16:creationId xmlns:a16="http://schemas.microsoft.com/office/drawing/2014/main" id="{65056D08-C27B-46B2-92B5-426C9772C42E}"/>
              </a:ext>
            </a:extLst>
          </p:cNvPr>
          <p:cNvSpPr>
            <a:spLocks noGrp="1"/>
          </p:cNvSpPr>
          <p:nvPr>
            <p:ph idx="1"/>
          </p:nvPr>
        </p:nvSpPr>
        <p:spPr/>
        <p:txBody>
          <a:bodyPr>
            <a:normAutofit lnSpcReduction="10000"/>
          </a:bodyPr>
          <a:lstStyle/>
          <a:p>
            <a:r>
              <a:rPr lang="en-US" dirty="0"/>
              <a:t>DACCTE was developed in response to Carl D. Perkins Funding legislation in 1969.  </a:t>
            </a:r>
          </a:p>
          <a:p>
            <a:r>
              <a:rPr lang="en-US" dirty="0"/>
              <a:t>Delaware State Code Title 14, Part V, Chapter 86 specifically addresses the Purpose and Functions of the Delaware Advisory Council on Career and Technical Education.  </a:t>
            </a:r>
          </a:p>
          <a:p>
            <a:r>
              <a:rPr lang="en-US" dirty="0"/>
              <a:t>DACCTE is an advocate for strong CTE programs in our State!</a:t>
            </a:r>
          </a:p>
        </p:txBody>
      </p:sp>
    </p:spTree>
    <p:extLst>
      <p:ext uri="{BB962C8B-B14F-4D97-AF65-F5344CB8AC3E}">
        <p14:creationId xmlns:p14="http://schemas.microsoft.com/office/powerpoint/2010/main" val="32371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57E91-8CD9-42A8-8722-42E5122F863C}"/>
              </a:ext>
            </a:extLst>
          </p:cNvPr>
          <p:cNvSpPr>
            <a:spLocks noGrp="1"/>
          </p:cNvSpPr>
          <p:nvPr>
            <p:ph type="title"/>
          </p:nvPr>
        </p:nvSpPr>
        <p:spPr/>
        <p:txBody>
          <a:bodyPr/>
          <a:lstStyle/>
          <a:p>
            <a:r>
              <a:rPr lang="en-US" dirty="0"/>
              <a:t>What is the mission of DACCTE?</a:t>
            </a:r>
          </a:p>
        </p:txBody>
      </p:sp>
      <p:sp>
        <p:nvSpPr>
          <p:cNvPr id="3" name="Content Placeholder 2">
            <a:extLst>
              <a:ext uri="{FF2B5EF4-FFF2-40B4-BE49-F238E27FC236}">
                <a16:creationId xmlns:a16="http://schemas.microsoft.com/office/drawing/2014/main" id="{2FB9F526-8DDC-4407-9B54-8BE74C960FF7}"/>
              </a:ext>
            </a:extLst>
          </p:cNvPr>
          <p:cNvSpPr>
            <a:spLocks noGrp="1"/>
          </p:cNvSpPr>
          <p:nvPr>
            <p:ph idx="1"/>
          </p:nvPr>
        </p:nvSpPr>
        <p:spPr>
          <a:xfrm>
            <a:off x="677334" y="2160589"/>
            <a:ext cx="9711266" cy="4240211"/>
          </a:xfrm>
        </p:spPr>
        <p:txBody>
          <a:bodyPr>
            <a:normAutofit fontScale="92500" lnSpcReduction="20000"/>
          </a:bodyPr>
          <a:lstStyle/>
          <a:p>
            <a:r>
              <a:rPr lang="en-US" dirty="0"/>
              <a:t>The mission of DACCTE is to strengthen and enhance the Career and Technical Education (CTE) delivery system and to assist the State in providing quality programs and expanded opportunities for all citizens.</a:t>
            </a:r>
          </a:p>
          <a:p>
            <a:r>
              <a:rPr lang="en-US" dirty="0"/>
              <a:t>The Council monitors CTE programs and services to ensure that established state and federal services are being met.</a:t>
            </a:r>
          </a:p>
          <a:p>
            <a:r>
              <a:rPr lang="en-US" dirty="0"/>
              <a:t>The Council also makes policy recommendations to the Governor, General Assembly, Department of Education and State Board of Education pertaining to career and technical education in the State.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29890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A897-FF80-4FB9-B32A-8DCACD764FB3}"/>
              </a:ext>
            </a:extLst>
          </p:cNvPr>
          <p:cNvSpPr>
            <a:spLocks noGrp="1"/>
          </p:cNvSpPr>
          <p:nvPr>
            <p:ph type="title"/>
          </p:nvPr>
        </p:nvSpPr>
        <p:spPr>
          <a:xfrm>
            <a:off x="677334" y="609600"/>
            <a:ext cx="9101666" cy="1320800"/>
          </a:xfrm>
        </p:spPr>
        <p:txBody>
          <a:bodyPr/>
          <a:lstStyle/>
          <a:p>
            <a:r>
              <a:rPr lang="en-US" dirty="0"/>
              <a:t>How does DACCTE complete its mission?</a:t>
            </a:r>
          </a:p>
        </p:txBody>
      </p:sp>
      <p:sp>
        <p:nvSpPr>
          <p:cNvPr id="3" name="Content Placeholder 2">
            <a:extLst>
              <a:ext uri="{FF2B5EF4-FFF2-40B4-BE49-F238E27FC236}">
                <a16:creationId xmlns:a16="http://schemas.microsoft.com/office/drawing/2014/main" id="{51F9711D-C894-49C4-B9B3-1E4C2C2A1FF8}"/>
              </a:ext>
            </a:extLst>
          </p:cNvPr>
          <p:cNvSpPr>
            <a:spLocks noGrp="1"/>
          </p:cNvSpPr>
          <p:nvPr>
            <p:ph idx="1"/>
          </p:nvPr>
        </p:nvSpPr>
        <p:spPr>
          <a:xfrm>
            <a:off x="677334" y="2160589"/>
            <a:ext cx="9711266" cy="4405311"/>
          </a:xfrm>
        </p:spPr>
        <p:txBody>
          <a:bodyPr>
            <a:normAutofit fontScale="85000" lnSpcReduction="10000"/>
          </a:bodyPr>
          <a:lstStyle/>
          <a:p>
            <a:r>
              <a:rPr lang="en-US" sz="2800" dirty="0"/>
              <a:t>Recommending policies to strengthen CTE and school-to-career initiatives.</a:t>
            </a:r>
          </a:p>
          <a:p>
            <a:r>
              <a:rPr lang="en-US" sz="2800" dirty="0"/>
              <a:t>Monitoring CTE programs and services.</a:t>
            </a:r>
          </a:p>
          <a:p>
            <a:r>
              <a:rPr lang="en-US" sz="2800" dirty="0"/>
              <a:t>Providing technical assistance to all stakeholders to enhance and improve the CTE delivery system.</a:t>
            </a:r>
          </a:p>
          <a:p>
            <a:r>
              <a:rPr lang="en-US" sz="2800" dirty="0"/>
              <a:t>Analyze/report on the distribution/availability of funds for CTE programs.</a:t>
            </a:r>
          </a:p>
          <a:p>
            <a:r>
              <a:rPr lang="en-US" sz="2800" dirty="0"/>
              <a:t>Advise policymakers on CTE issues relating to the development of the State plan required for federal funding.</a:t>
            </a:r>
          </a:p>
          <a:p>
            <a:r>
              <a:rPr lang="en-US" sz="2800" dirty="0"/>
              <a:t>Promote coordination, collaboration, and effective partnerships among business, industry, education programs.</a:t>
            </a:r>
          </a:p>
          <a:p>
            <a:r>
              <a:rPr lang="en-US" sz="2800" dirty="0"/>
              <a:t>Disseminate relevant career info to all stakeholders within the State.  </a:t>
            </a:r>
          </a:p>
        </p:txBody>
      </p:sp>
    </p:spTree>
    <p:extLst>
      <p:ext uri="{BB962C8B-B14F-4D97-AF65-F5344CB8AC3E}">
        <p14:creationId xmlns:p14="http://schemas.microsoft.com/office/powerpoint/2010/main" val="3824229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880B2-0F3B-41D4-A851-F4BD03085C2F}"/>
              </a:ext>
            </a:extLst>
          </p:cNvPr>
          <p:cNvSpPr>
            <a:spLocks noGrp="1"/>
          </p:cNvSpPr>
          <p:nvPr>
            <p:ph type="title"/>
          </p:nvPr>
        </p:nvSpPr>
        <p:spPr>
          <a:xfrm>
            <a:off x="2976649" y="350093"/>
            <a:ext cx="6238702" cy="996486"/>
          </a:xfrm>
        </p:spPr>
        <p:txBody>
          <a:bodyPr anchor="ctr">
            <a:normAutofit/>
          </a:bodyPr>
          <a:lstStyle/>
          <a:p>
            <a:pPr>
              <a:lnSpc>
                <a:spcPct val="90000"/>
              </a:lnSpc>
            </a:pPr>
            <a:r>
              <a:rPr lang="en-US" sz="3700" dirty="0"/>
              <a:t>DACCTE Out and About!</a:t>
            </a:r>
          </a:p>
        </p:txBody>
      </p:sp>
      <p:pic>
        <p:nvPicPr>
          <p:cNvPr id="5" name="Content Placeholder 4" descr="DACCTE dsiplay table">
            <a:extLst>
              <a:ext uri="{FF2B5EF4-FFF2-40B4-BE49-F238E27FC236}">
                <a16:creationId xmlns:a16="http://schemas.microsoft.com/office/drawing/2014/main" id="{3D83BBFF-0C70-4890-B7FA-7CD9880D3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87" y="508893"/>
            <a:ext cx="2178675" cy="1634006"/>
          </a:xfrm>
          <a:prstGeom prst="rect">
            <a:avLst/>
          </a:prstGeom>
        </p:spPr>
      </p:pic>
      <p:pic>
        <p:nvPicPr>
          <p:cNvPr id="14" name="Picture 13" descr="DACCTEE Event with speaker and audience">
            <a:extLst>
              <a:ext uri="{FF2B5EF4-FFF2-40B4-BE49-F238E27FC236}">
                <a16:creationId xmlns:a16="http://schemas.microsoft.com/office/drawing/2014/main" id="{312B9863-3E3F-447F-7CCB-030410FD76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395" y="2291260"/>
            <a:ext cx="3654261" cy="2055522"/>
          </a:xfrm>
          <a:prstGeom prst="rect">
            <a:avLst/>
          </a:prstGeom>
        </p:spPr>
      </p:pic>
      <p:pic>
        <p:nvPicPr>
          <p:cNvPr id="13" name="Picture 12" descr="Youth standing inside the stairwell Delaware Legislative Hall">
            <a:extLst>
              <a:ext uri="{FF2B5EF4-FFF2-40B4-BE49-F238E27FC236}">
                <a16:creationId xmlns:a16="http://schemas.microsoft.com/office/drawing/2014/main" id="{7544330E-2AAE-781F-85CE-9CD53D84F1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5865" y="1346579"/>
            <a:ext cx="4000270" cy="3000203"/>
          </a:xfrm>
          <a:prstGeom prst="rect">
            <a:avLst/>
          </a:prstGeom>
        </p:spPr>
      </p:pic>
      <p:pic>
        <p:nvPicPr>
          <p:cNvPr id="17" name="Picture 16" descr="Two people holding a plaque">
            <a:extLst>
              <a:ext uri="{FF2B5EF4-FFF2-40B4-BE49-F238E27FC236}">
                <a16:creationId xmlns:a16="http://schemas.microsoft.com/office/drawing/2014/main" id="{0DA4BFD7-A429-9032-F715-D1E9B388E4A8}"/>
              </a:ext>
            </a:extLst>
          </p:cNvPr>
          <p:cNvPicPr>
            <a:picLocks noChangeAspect="1"/>
          </p:cNvPicPr>
          <p:nvPr/>
        </p:nvPicPr>
        <p:blipFill>
          <a:blip r:embed="rId6">
            <a:extLst>
              <a:ext uri="{28A0092B-C50C-407E-A947-70E740481C1C}">
                <a14:useLocalDpi xmlns:a14="http://schemas.microsoft.com/office/drawing/2010/main" val="0"/>
              </a:ext>
            </a:extLst>
          </a:blip>
          <a:srcRect t="2667" r="-14" b="36617"/>
          <a:stretch/>
        </p:blipFill>
        <p:spPr>
          <a:xfrm>
            <a:off x="8242109" y="2412918"/>
            <a:ext cx="2740696" cy="2218392"/>
          </a:xfrm>
          <a:prstGeom prst="rect">
            <a:avLst/>
          </a:prstGeom>
        </p:spPr>
      </p:pic>
      <p:pic>
        <p:nvPicPr>
          <p:cNvPr id="6" name="Picture 5" descr="People standing inside the stairwell Delaware Legislative Hall">
            <a:extLst>
              <a:ext uri="{FF2B5EF4-FFF2-40B4-BE49-F238E27FC236}">
                <a16:creationId xmlns:a16="http://schemas.microsoft.com/office/drawing/2014/main" id="{CB4299AE-7D12-2BB2-C85D-0BCD6335B5DE}"/>
              </a:ext>
            </a:extLst>
          </p:cNvPr>
          <p:cNvPicPr>
            <a:picLocks noChangeAspect="1"/>
          </p:cNvPicPr>
          <p:nvPr/>
        </p:nvPicPr>
        <p:blipFill>
          <a:blip r:embed="rId7">
            <a:extLst>
              <a:ext uri="{28A0092B-C50C-407E-A947-70E740481C1C}">
                <a14:useLocalDpi xmlns:a14="http://schemas.microsoft.com/office/drawing/2010/main" val="0"/>
              </a:ext>
            </a:extLst>
          </a:blip>
          <a:srcRect l="22533" t="-15" r="31867" b="-1"/>
          <a:stretch/>
        </p:blipFill>
        <p:spPr>
          <a:xfrm rot="5400000">
            <a:off x="823343" y="3978333"/>
            <a:ext cx="1947210" cy="3203123"/>
          </a:xfrm>
          <a:prstGeom prst="rect">
            <a:avLst/>
          </a:prstGeom>
        </p:spPr>
      </p:pic>
      <p:pic>
        <p:nvPicPr>
          <p:cNvPr id="16" name="Picture 15" descr="A group of people sitting at tables">
            <a:extLst>
              <a:ext uri="{FF2B5EF4-FFF2-40B4-BE49-F238E27FC236}">
                <a16:creationId xmlns:a16="http://schemas.microsoft.com/office/drawing/2014/main" id="{21482E3A-08B7-5971-28DC-3B8AD91754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87977" y="4495143"/>
            <a:ext cx="2508023" cy="1881017"/>
          </a:xfrm>
          <a:prstGeom prst="rect">
            <a:avLst/>
          </a:prstGeom>
        </p:spPr>
      </p:pic>
      <p:pic>
        <p:nvPicPr>
          <p:cNvPr id="19" name="Picture 18" descr="A group of people sitting in chairs in a room with a projector screen">
            <a:extLst>
              <a:ext uri="{FF2B5EF4-FFF2-40B4-BE49-F238E27FC236}">
                <a16:creationId xmlns:a16="http://schemas.microsoft.com/office/drawing/2014/main" id="{F5AD9C14-5103-C0C4-4B3A-4B61CA4DDD13}"/>
              </a:ext>
            </a:extLst>
          </p:cNvPr>
          <p:cNvPicPr>
            <a:picLocks noChangeAspect="1"/>
          </p:cNvPicPr>
          <p:nvPr/>
        </p:nvPicPr>
        <p:blipFill>
          <a:blip r:embed="rId9">
            <a:extLst>
              <a:ext uri="{28A0092B-C50C-407E-A947-70E740481C1C}">
                <a14:useLocalDpi xmlns:a14="http://schemas.microsoft.com/office/drawing/2010/main" val="0"/>
              </a:ext>
            </a:extLst>
          </a:blip>
          <a:srcRect l="9980" t="24316" r="3727" b="11445"/>
          <a:stretch/>
        </p:blipFill>
        <p:spPr>
          <a:xfrm>
            <a:off x="6285467" y="4724043"/>
            <a:ext cx="3487521" cy="1947211"/>
          </a:xfrm>
          <a:prstGeom prst="rect">
            <a:avLst/>
          </a:prstGeom>
        </p:spPr>
      </p:pic>
    </p:spTree>
    <p:extLst>
      <p:ext uri="{BB962C8B-B14F-4D97-AF65-F5344CB8AC3E}">
        <p14:creationId xmlns:p14="http://schemas.microsoft.com/office/powerpoint/2010/main" val="1998275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9B96-24F6-43FE-9972-D58D9FF04E15}"/>
              </a:ext>
            </a:extLst>
          </p:cNvPr>
          <p:cNvSpPr>
            <a:spLocks noGrp="1"/>
          </p:cNvSpPr>
          <p:nvPr>
            <p:ph type="title"/>
          </p:nvPr>
        </p:nvSpPr>
        <p:spPr>
          <a:xfrm>
            <a:off x="677334" y="609600"/>
            <a:ext cx="9406466" cy="1320800"/>
          </a:xfrm>
        </p:spPr>
        <p:txBody>
          <a:bodyPr>
            <a:normAutofit fontScale="90000"/>
          </a:bodyPr>
          <a:lstStyle/>
          <a:p>
            <a:r>
              <a:rPr lang="en-US" dirty="0"/>
              <a:t>When does DACCTE meet? </a:t>
            </a:r>
            <a:br>
              <a:rPr lang="en-US" dirty="0"/>
            </a:br>
            <a:r>
              <a:rPr lang="en-US" dirty="0"/>
              <a:t>When does DACCTE visit schools?</a:t>
            </a:r>
          </a:p>
        </p:txBody>
      </p:sp>
      <p:sp>
        <p:nvSpPr>
          <p:cNvPr id="3" name="Content Placeholder 2">
            <a:extLst>
              <a:ext uri="{FF2B5EF4-FFF2-40B4-BE49-F238E27FC236}">
                <a16:creationId xmlns:a16="http://schemas.microsoft.com/office/drawing/2014/main" id="{912BC85A-C993-4CEE-800E-2D5DC88EDFC1}"/>
              </a:ext>
            </a:extLst>
          </p:cNvPr>
          <p:cNvSpPr>
            <a:spLocks noGrp="1"/>
          </p:cNvSpPr>
          <p:nvPr>
            <p:ph idx="1"/>
          </p:nvPr>
        </p:nvSpPr>
        <p:spPr/>
        <p:txBody>
          <a:bodyPr>
            <a:normAutofit fontScale="85000" lnSpcReduction="20000"/>
          </a:bodyPr>
          <a:lstStyle/>
          <a:p>
            <a:r>
              <a:rPr lang="en-US" dirty="0"/>
              <a:t>DACCTE holds 4 Council meetings per year.  Council meetings are held in each county.  Council meeting dates and times are posted on the DACCTE website and the public meeting page for the State of Delaware.  </a:t>
            </a:r>
          </a:p>
          <a:p>
            <a:r>
              <a:rPr lang="en-US" dirty="0"/>
              <a:t>Meetings are generally held in March/April, June, October, and December.  </a:t>
            </a:r>
          </a:p>
          <a:p>
            <a:r>
              <a:rPr lang="en-US" dirty="0"/>
              <a:t>School visits are scheduled on a 2-year rotation of career and technical education programs in our State during the Fall and Spring semesters.  Visits consist of a DACCTE staff member, Council member, and a DOE CTE Associate.  </a:t>
            </a:r>
          </a:p>
        </p:txBody>
      </p:sp>
    </p:spTree>
    <p:extLst>
      <p:ext uri="{BB962C8B-B14F-4D97-AF65-F5344CB8AC3E}">
        <p14:creationId xmlns:p14="http://schemas.microsoft.com/office/powerpoint/2010/main" val="351128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A0D5-E7C6-4A74-B546-304E8DFEB198}"/>
              </a:ext>
            </a:extLst>
          </p:cNvPr>
          <p:cNvSpPr>
            <a:spLocks noGrp="1"/>
          </p:cNvSpPr>
          <p:nvPr>
            <p:ph type="title"/>
          </p:nvPr>
        </p:nvSpPr>
        <p:spPr/>
        <p:txBody>
          <a:bodyPr/>
          <a:lstStyle/>
          <a:p>
            <a:r>
              <a:rPr lang="en-US" dirty="0"/>
              <a:t>Contact DACCTE</a:t>
            </a:r>
          </a:p>
        </p:txBody>
      </p:sp>
      <p:graphicFrame>
        <p:nvGraphicFramePr>
          <p:cNvPr id="5" name="Table 6">
            <a:extLst>
              <a:ext uri="{FF2B5EF4-FFF2-40B4-BE49-F238E27FC236}">
                <a16:creationId xmlns:a16="http://schemas.microsoft.com/office/drawing/2014/main" id="{5B2EA6D8-D82A-60B4-CB6A-42F169AD590F}"/>
              </a:ext>
            </a:extLst>
          </p:cNvPr>
          <p:cNvGraphicFramePr>
            <a:graphicFrameLocks/>
          </p:cNvGraphicFramePr>
          <p:nvPr>
            <p:extLst>
              <p:ext uri="{D42A27DB-BD31-4B8C-83A1-F6EECF244321}">
                <p14:modId xmlns:p14="http://schemas.microsoft.com/office/powerpoint/2010/main" val="96643795"/>
              </p:ext>
            </p:extLst>
          </p:nvPr>
        </p:nvGraphicFramePr>
        <p:xfrm>
          <a:off x="381000" y="1703388"/>
          <a:ext cx="9664700" cy="4557075"/>
        </p:xfrm>
        <a:graphic>
          <a:graphicData uri="http://schemas.openxmlformats.org/drawingml/2006/table">
            <a:tbl>
              <a:tblPr firstRow="1" bandRow="1">
                <a:tableStyleId>{5940675A-B579-460E-94D1-54222C63F5DA}</a:tableStyleId>
              </a:tblPr>
              <a:tblGrid>
                <a:gridCol w="4089400">
                  <a:extLst>
                    <a:ext uri="{9D8B030D-6E8A-4147-A177-3AD203B41FA5}">
                      <a16:colId xmlns:a16="http://schemas.microsoft.com/office/drawing/2014/main" val="2985229555"/>
                    </a:ext>
                  </a:extLst>
                </a:gridCol>
                <a:gridCol w="5575300">
                  <a:extLst>
                    <a:ext uri="{9D8B030D-6E8A-4147-A177-3AD203B41FA5}">
                      <a16:colId xmlns:a16="http://schemas.microsoft.com/office/drawing/2014/main" val="816314492"/>
                    </a:ext>
                  </a:extLst>
                </a:gridCol>
              </a:tblGrid>
              <a:tr h="649287">
                <a:tc>
                  <a:txBody>
                    <a:bodyPr/>
                    <a:lstStyle/>
                    <a:p>
                      <a:pPr algn="ctr"/>
                      <a:endParaRPr lang="en-US" sz="2400" b="1" dirty="0">
                        <a:latin typeface="Calibri" panose="020F0502020204030204" pitchFamily="34" charset="0"/>
                        <a:ea typeface="Calibri" panose="020F0502020204030204" pitchFamily="34" charset="0"/>
                        <a:cs typeface="Calibri" panose="020F0502020204030204" pitchFamily="34" charset="0"/>
                      </a:endParaRPr>
                    </a:p>
                    <a:p>
                      <a:pPr algn="ctr"/>
                      <a:r>
                        <a:rPr lang="en-US" sz="2400" b="1" dirty="0">
                          <a:latin typeface="Calibri" panose="020F0502020204030204" pitchFamily="34" charset="0"/>
                          <a:ea typeface="Calibri" panose="020F0502020204030204" pitchFamily="34" charset="0"/>
                          <a:cs typeface="Calibri" panose="020F0502020204030204" pitchFamily="34" charset="0"/>
                        </a:rPr>
                        <a:t>Mailing Address</a:t>
                      </a:r>
                    </a:p>
                  </a:txBody>
                  <a:tcPr>
                    <a:solidFill>
                      <a:schemeClr val="accent4">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t>Jesse S. Cooper Building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t>Suite 143</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t>417 Federal Street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t>Dover, DE 19901</a:t>
                      </a:r>
                    </a:p>
                  </a:txBody>
                  <a:tcPr/>
                </a:tc>
                <a:extLst>
                  <a:ext uri="{0D108BD9-81ED-4DB2-BD59-A6C34878D82A}">
                    <a16:rowId xmlns:a16="http://schemas.microsoft.com/office/drawing/2014/main" val="472855313"/>
                  </a:ext>
                </a:extLst>
              </a:tr>
              <a:tr h="649287">
                <a:tc>
                  <a:txBody>
                    <a:bodyP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Website</a:t>
                      </a:r>
                    </a:p>
                  </a:txBody>
                  <a:tcPr>
                    <a:solidFill>
                      <a:schemeClr val="accent4">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ea typeface="Calibri" panose="020F0502020204030204" pitchFamily="34" charset="0"/>
                          <a:cs typeface="Calibri" panose="020F0502020204030204" pitchFamily="34" charset="0"/>
                          <a:hlinkClick r:id="rId3"/>
                        </a:rPr>
                        <a:t>www.daccte.delaware.gov</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3282360"/>
                  </a:ext>
                </a:extLst>
              </a:tr>
              <a:tr h="649287">
                <a:tc>
                  <a:txBody>
                    <a:bodyP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Phone</a:t>
                      </a:r>
                    </a:p>
                  </a:txBody>
                  <a:tcPr>
                    <a:solidFill>
                      <a:schemeClr val="accent4">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ea typeface="Calibri" panose="020F0502020204030204" pitchFamily="34" charset="0"/>
                          <a:cs typeface="Calibri" panose="020F0502020204030204" pitchFamily="34" charset="0"/>
                        </a:rPr>
                        <a:t>302-744-4982</a:t>
                      </a:r>
                    </a:p>
                  </a:txBody>
                  <a:tcPr/>
                </a:tc>
                <a:extLst>
                  <a:ext uri="{0D108BD9-81ED-4DB2-BD59-A6C34878D82A}">
                    <a16:rowId xmlns:a16="http://schemas.microsoft.com/office/drawing/2014/main" val="2496469669"/>
                  </a:ext>
                </a:extLst>
              </a:tr>
              <a:tr h="649287">
                <a:tc>
                  <a:txBody>
                    <a:bodyP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Executive Director Email</a:t>
                      </a:r>
                    </a:p>
                  </a:txBody>
                  <a:tcPr>
                    <a:solidFill>
                      <a:schemeClr val="accent4">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ea typeface="Calibri" panose="020F0502020204030204" pitchFamily="34" charset="0"/>
                          <a:cs typeface="Calibri" panose="020F0502020204030204" pitchFamily="34" charset="0"/>
                          <a:hlinkClick r:id="rId4"/>
                        </a:rPr>
                        <a:t>christopher.stahl@delaware.gov</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23533058"/>
                  </a:ext>
                </a:extLst>
              </a:tr>
              <a:tr h="649287">
                <a:tc>
                  <a:txBody>
                    <a:bodyP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CTE Specialist Email</a:t>
                      </a:r>
                    </a:p>
                  </a:txBody>
                  <a:tcPr>
                    <a:solidFill>
                      <a:schemeClr val="accent4">
                        <a:lumMod val="40000"/>
                        <a:lumOff val="60000"/>
                      </a:schemeClr>
                    </a:solidFill>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hlinkClick r:id="rId5"/>
                        </a:rPr>
                        <a:t>caitlin.rozell@delaware.gov</a:t>
                      </a:r>
                      <a:r>
                        <a:rPr lang="en-US" sz="2400" dirty="0">
                          <a:latin typeface="Calibri" panose="020F0502020204030204" pitchFamily="34" charset="0"/>
                          <a:ea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25672237"/>
                  </a:ext>
                </a:extLst>
              </a:tr>
              <a:tr h="649287">
                <a:tc>
                  <a:txBody>
                    <a:bodyP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Administrative Assistant Email</a:t>
                      </a:r>
                    </a:p>
                  </a:txBody>
                  <a:tcPr>
                    <a:solidFill>
                      <a:schemeClr val="accent4">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ea typeface="Calibri" panose="020F0502020204030204" pitchFamily="34" charset="0"/>
                          <a:cs typeface="Calibri" panose="020F0502020204030204" pitchFamily="34" charset="0"/>
                          <a:hlinkClick r:id="rId6"/>
                        </a:rPr>
                        <a:t>ann.breeding@delaware.gov</a:t>
                      </a:r>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69968069"/>
                  </a:ext>
                </a:extLst>
              </a:tr>
            </a:tbl>
          </a:graphicData>
        </a:graphic>
      </p:graphicFrame>
    </p:spTree>
    <p:extLst>
      <p:ext uri="{BB962C8B-B14F-4D97-AF65-F5344CB8AC3E}">
        <p14:creationId xmlns:p14="http://schemas.microsoft.com/office/powerpoint/2010/main" val="2370578599"/>
      </p:ext>
    </p:extLst>
  </p:cSld>
  <p:clrMapOvr>
    <a:masterClrMapping/>
  </p:clrMapOvr>
</p:sld>
</file>

<file path=ppt/theme/theme1.xml><?xml version="1.0" encoding="utf-8"?>
<a:theme xmlns:a="http://schemas.openxmlformats.org/drawingml/2006/main" name="Facet">
  <a:themeElements>
    <a:clrScheme name="DACCTE">
      <a:dk1>
        <a:sysClr val="windowText" lastClr="000000"/>
      </a:dk1>
      <a:lt1>
        <a:sysClr val="window" lastClr="FFFFFF"/>
      </a:lt1>
      <a:dk2>
        <a:srgbClr val="2C3C43"/>
      </a:dk2>
      <a:lt2>
        <a:srgbClr val="EBEBEB"/>
      </a:lt2>
      <a:accent1>
        <a:srgbClr val="0033CC"/>
      </a:accent1>
      <a:accent2>
        <a:srgbClr val="F4E30C"/>
      </a:accent2>
      <a:accent3>
        <a:srgbClr val="0033CC"/>
      </a:accent3>
      <a:accent4>
        <a:srgbClr val="F4E30C"/>
      </a:accent4>
      <a:accent5>
        <a:srgbClr val="0033CC"/>
      </a:accent5>
      <a:accent6>
        <a:srgbClr val="F4E30C"/>
      </a:accent6>
      <a:hlink>
        <a:srgbClr val="0033CC"/>
      </a:hlink>
      <a:folHlink>
        <a:srgbClr val="F4E30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879</TotalTime>
  <Words>678</Words>
  <Application>Microsoft Office PowerPoint</Application>
  <PresentationFormat>Widescreen</PresentationFormat>
  <Paragraphs>72</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Lucida Fax</vt:lpstr>
      <vt:lpstr>Trebuchet MS</vt:lpstr>
      <vt:lpstr>Wingdings 3</vt:lpstr>
      <vt:lpstr>Facet</vt:lpstr>
      <vt:lpstr>Basics of DACCTE</vt:lpstr>
      <vt:lpstr>Overview of Content Covered:</vt:lpstr>
      <vt:lpstr>Who is DACCTE?</vt:lpstr>
      <vt:lpstr>Why does DACCTE exist?</vt:lpstr>
      <vt:lpstr>What is the mission of DACCTE?</vt:lpstr>
      <vt:lpstr>How does DACCTE complete its mission?</vt:lpstr>
      <vt:lpstr>DACCTE Out and About!</vt:lpstr>
      <vt:lpstr>When does DACCTE meet?  When does DACCTE visit schools?</vt:lpstr>
      <vt:lpstr>Contact DACCTE</vt:lpstr>
      <vt:lpstr>Moving Forward</vt:lpstr>
    </vt:vector>
  </TitlesOfParts>
  <Company>Delaware Advisory Council on Career and Technical Education (DACCTE) </Company>
  <LinksUpToDate>false</LinksUpToDate>
  <SharedDoc>false</SharedDoc>
  <HyperlinkBase>https://daccte.delaware.gov/</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DACCTE Basics</dc:title>
  <dc:subject>DACCTE Basics</dc:subject>
  <dc:creator>Stahl, Christopher (DACCTE)</dc:creator>
  <cp:keywords>DACCTE Basics</cp:keywords>
  <cp:lastModifiedBy>Hunton, Sheila D (DOS)</cp:lastModifiedBy>
  <cp:revision>24</cp:revision>
  <cp:lastPrinted>2021-09-13T16:09:45Z</cp:lastPrinted>
  <dcterms:created xsi:type="dcterms:W3CDTF">2021-04-13T18:41:39Z</dcterms:created>
  <dcterms:modified xsi:type="dcterms:W3CDTF">2026-01-13T15:44:52Z</dcterms:modified>
</cp:coreProperties>
</file>