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Lst>
  <p:notesMasterIdLst>
    <p:notesMasterId r:id="rId12"/>
  </p:notesMasterIdLst>
  <p:sldIdLst>
    <p:sldId id="264" r:id="rId2"/>
    <p:sldId id="268" r:id="rId3"/>
    <p:sldId id="269" r:id="rId4"/>
    <p:sldId id="258" r:id="rId5"/>
    <p:sldId id="259" r:id="rId6"/>
    <p:sldId id="260" r:id="rId7"/>
    <p:sldId id="261" r:id="rId8"/>
    <p:sldId id="262" r:id="rId9"/>
    <p:sldId id="263"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567929-B20C-4633-85C6-3C60B9F8BF0B}" v="4" dt="2026-01-13T15:11:11.5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2090" autoAdjust="0"/>
  </p:normalViewPr>
  <p:slideViewPr>
    <p:cSldViewPr snapToGrid="0">
      <p:cViewPr varScale="1">
        <p:scale>
          <a:sx n="77" d="100"/>
          <a:sy n="77" d="100"/>
        </p:scale>
        <p:origin x="96" y="3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nton, Sheila D (DOS)" userId="3c4275d3-74d4-4b13-af1b-58c082fdf13c" providerId="ADAL" clId="{358463C1-9DAC-430D-971C-C2C881F033BE}"/>
    <pc:docChg chg="custSel modSld">
      <pc:chgData name="Hunton, Sheila D (DOS)" userId="3c4275d3-74d4-4b13-af1b-58c082fdf13c" providerId="ADAL" clId="{358463C1-9DAC-430D-971C-C2C881F033BE}" dt="2026-01-13T15:08:53.397" v="0" actId="478"/>
      <pc:docMkLst>
        <pc:docMk/>
      </pc:docMkLst>
      <pc:sldChg chg="delSp mod">
        <pc:chgData name="Hunton, Sheila D (DOS)" userId="3c4275d3-74d4-4b13-af1b-58c082fdf13c" providerId="ADAL" clId="{358463C1-9DAC-430D-971C-C2C881F033BE}" dt="2026-01-13T15:08:53.397" v="0" actId="478"/>
        <pc:sldMkLst>
          <pc:docMk/>
          <pc:sldMk cId="2893059382" sldId="264"/>
        </pc:sldMkLst>
        <pc:spChg chg="del">
          <ac:chgData name="Hunton, Sheila D (DOS)" userId="3c4275d3-74d4-4b13-af1b-58c082fdf13c" providerId="ADAL" clId="{358463C1-9DAC-430D-971C-C2C881F033BE}" dt="2026-01-13T15:08:53.397" v="0" actId="478"/>
          <ac:spMkLst>
            <pc:docMk/>
            <pc:sldMk cId="2893059382" sldId="264"/>
            <ac:spMk id="3" creationId="{5DC92AFB-C988-4B73-CB89-25DED528FDE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2E78E5-D20A-42C7-AE56-E4EE4DE6E673}" type="datetimeFigureOut">
              <a:rPr lang="en-US" smtClean="0"/>
              <a:t>1/13/2026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4D296F-EAD8-4E1E-9B30-0980586B9080}" type="slidenum">
              <a:rPr lang="en-US" smtClean="0"/>
              <a:t>‹#›</a:t>
            </a:fld>
            <a:endParaRPr lang="en-US"/>
          </a:p>
        </p:txBody>
      </p:sp>
    </p:spTree>
    <p:extLst>
      <p:ext uri="{BB962C8B-B14F-4D97-AF65-F5344CB8AC3E}">
        <p14:creationId xmlns:p14="http://schemas.microsoft.com/office/powerpoint/2010/main" val="1547933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D296F-EAD8-4E1E-9B30-0980586B9080}" type="slidenum">
              <a:rPr lang="en-US" smtClean="0"/>
              <a:t>4</a:t>
            </a:fld>
            <a:endParaRPr lang="en-US"/>
          </a:p>
        </p:txBody>
      </p:sp>
    </p:spTree>
    <p:extLst>
      <p:ext uri="{BB962C8B-B14F-4D97-AF65-F5344CB8AC3E}">
        <p14:creationId xmlns:p14="http://schemas.microsoft.com/office/powerpoint/2010/main" val="1033920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D296F-EAD8-4E1E-9B30-0980586B9080}" type="slidenum">
              <a:rPr lang="en-US" smtClean="0"/>
              <a:t>5</a:t>
            </a:fld>
            <a:endParaRPr lang="en-US"/>
          </a:p>
        </p:txBody>
      </p:sp>
    </p:spTree>
    <p:extLst>
      <p:ext uri="{BB962C8B-B14F-4D97-AF65-F5344CB8AC3E}">
        <p14:creationId xmlns:p14="http://schemas.microsoft.com/office/powerpoint/2010/main" val="219703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D296F-EAD8-4E1E-9B30-0980586B9080}" type="slidenum">
              <a:rPr lang="en-US" smtClean="0"/>
              <a:t>6</a:t>
            </a:fld>
            <a:endParaRPr lang="en-US"/>
          </a:p>
        </p:txBody>
      </p:sp>
    </p:spTree>
    <p:extLst>
      <p:ext uri="{BB962C8B-B14F-4D97-AF65-F5344CB8AC3E}">
        <p14:creationId xmlns:p14="http://schemas.microsoft.com/office/powerpoint/2010/main" val="31410273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4D296F-EAD8-4E1E-9B30-0980586B9080}" type="slidenum">
              <a:rPr lang="en-US" smtClean="0"/>
              <a:t>7</a:t>
            </a:fld>
            <a:endParaRPr lang="en-US"/>
          </a:p>
        </p:txBody>
      </p:sp>
    </p:spTree>
    <p:extLst>
      <p:ext uri="{BB962C8B-B14F-4D97-AF65-F5344CB8AC3E}">
        <p14:creationId xmlns:p14="http://schemas.microsoft.com/office/powerpoint/2010/main" val="269838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3D2298-2E93-47FB-A43F-B4DECB4624C7}" type="slidenum">
              <a:rPr lang="en-US" smtClean="0"/>
              <a:t>10</a:t>
            </a:fld>
            <a:endParaRPr lang="en-US"/>
          </a:p>
        </p:txBody>
      </p:sp>
    </p:spTree>
    <p:extLst>
      <p:ext uri="{BB962C8B-B14F-4D97-AF65-F5344CB8AC3E}">
        <p14:creationId xmlns:p14="http://schemas.microsoft.com/office/powerpoint/2010/main" val="2664281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2" name="Picture 11" descr="Logo&#10;&#10;Description automatically generated with low confidence">
            <a:extLst>
              <a:ext uri="{FF2B5EF4-FFF2-40B4-BE49-F238E27FC236}">
                <a16:creationId xmlns:a16="http://schemas.microsoft.com/office/drawing/2014/main" id="{40A9A536-F781-94D6-91EB-599C1C3B92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507066" y="1374379"/>
            <a:ext cx="7766936" cy="1782824"/>
          </a:xfrm>
        </p:spPr>
        <p:txBody>
          <a:bodyPr anchor="b">
            <a:noAutofit/>
          </a:bodyPr>
          <a:lstStyle>
            <a:lvl1pPr algn="r">
              <a:defRPr sz="5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Subtitle 2"/>
          <p:cNvSpPr>
            <a:spLocks noGrp="1"/>
          </p:cNvSpPr>
          <p:nvPr>
            <p:ph type="subTitle" idx="1"/>
          </p:nvPr>
        </p:nvSpPr>
        <p:spPr>
          <a:xfrm>
            <a:off x="1507066" y="3157203"/>
            <a:ext cx="7766936" cy="1096899"/>
          </a:xfrm>
        </p:spPr>
        <p:txBody>
          <a:bodyPr anchor="t"/>
          <a:lstStyle>
            <a:lvl1pPr marL="0" indent="0" algn="r">
              <a:buNone/>
              <a:defRPr>
                <a:solidFill>
                  <a:srgbClr val="FED206"/>
                </a:solidFill>
                <a:latin typeface="Lucida Fax" panose="020606020505050202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564161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89EDA77D-B2A2-15DC-3DFE-6A8E364FB8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5" y="609600"/>
            <a:ext cx="8596668" cy="3403600"/>
          </a:xfrm>
        </p:spPr>
        <p:txBody>
          <a:bodyPr anchor="ctr">
            <a:normAutofit/>
          </a:bodyPr>
          <a:lstStyle>
            <a:lvl1pPr algn="l">
              <a:defRPr sz="4400" b="1" cap="none">
                <a:solidFill>
                  <a:srgbClr val="01549F"/>
                </a:solidFill>
                <a:latin typeface="Lucida Fax" panose="02060602050505020204"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28060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69032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325364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57222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1"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32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39661982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117111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10980001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963126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picture containing background pattern&#10;&#10;Description automatically generated">
            <a:extLst>
              <a:ext uri="{FF2B5EF4-FFF2-40B4-BE49-F238E27FC236}">
                <a16:creationId xmlns:a16="http://schemas.microsoft.com/office/drawing/2014/main" id="{F8E9A13E-7B77-2EE9-C4F8-663DFA28A6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609600"/>
            <a:ext cx="9254066" cy="1320800"/>
          </a:xfrm>
        </p:spPr>
        <p:txBody>
          <a:bodyPr>
            <a:no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677334" y="2160589"/>
            <a:ext cx="9711266" cy="3880773"/>
          </a:xfrm>
        </p:spPr>
        <p:txBody>
          <a:bodyPr>
            <a:normAutofit/>
          </a:bodyPr>
          <a:lstStyle>
            <a:lvl1pPr>
              <a:buClr>
                <a:srgbClr val="FED206"/>
              </a:buClr>
              <a:defRPr sz="3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8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15797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4" y="2700867"/>
            <a:ext cx="9546165" cy="1826581"/>
          </a:xfrm>
        </p:spPr>
        <p:txBody>
          <a:bodyPr anchor="b">
            <a:normAutofit/>
          </a:bodyPr>
          <a:lstStyle>
            <a:lvl1pPr algn="l">
              <a:defRPr sz="4800" b="1" cap="none">
                <a:solidFill>
                  <a:srgbClr val="01549F"/>
                </a:solidFill>
                <a:latin typeface="Lucida Fax" panose="02060602050505020204"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9546164" cy="860400"/>
          </a:xfrm>
        </p:spPr>
        <p:txBody>
          <a:bodyPr anchor="t"/>
          <a:lstStyle>
            <a:lvl1pPr marL="0" indent="0" algn="l">
              <a:buNone/>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E85FF-FC03-41F4-997C-115CBBE83E08}"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89916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49693E44-9B8D-6991-DF53-FF08D0D833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no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normAutofit/>
          </a:bodyPr>
          <a:lstStyle>
            <a:lvl1pPr>
              <a:buClr>
                <a:srgbClr val="FED206"/>
              </a:buClr>
              <a:defRPr sz="2800">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400">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2000">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800">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800">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normAutofit/>
          </a:bodyPr>
          <a:lstStyle>
            <a:lvl1pPr>
              <a:buClr>
                <a:srgbClr val="FED206"/>
              </a:buClr>
              <a:defRPr sz="2800">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400">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2000">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800">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800">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1E85FF-FC03-41F4-997C-115CBBE83E08}"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2539672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picture containing background pattern&#10;&#10;Description automatically generated">
            <a:extLst>
              <a:ext uri="{FF2B5EF4-FFF2-40B4-BE49-F238E27FC236}">
                <a16:creationId xmlns:a16="http://schemas.microsoft.com/office/drawing/2014/main" id="{6985CD3E-CE9F-7556-6BEC-011862662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norm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solidFill>
                  <a:srgbClr val="01549F"/>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lvl1pPr>
              <a:buClr>
                <a:srgbClr val="FED206"/>
              </a:buClr>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18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solidFill>
                  <a:srgbClr val="01549F"/>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lvl1pPr>
              <a:buClr>
                <a:srgbClr val="FED206"/>
              </a:buClr>
              <a:defRPr sz="2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sz="18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sz="1600">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1E85FF-FC03-41F4-997C-115CBBE83E08}" type="datetimeFigureOut">
              <a:rPr lang="en-US" smtClean="0"/>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617813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4407BAA-8BEE-01C5-4FC2-892EF3747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609600"/>
            <a:ext cx="8596668" cy="1320800"/>
          </a:xfrm>
        </p:spPr>
        <p:txBody>
          <a:bodyPr>
            <a:noAutofit/>
          </a:bodyPr>
          <a:lstStyle>
            <a:lvl1pPr>
              <a:defRPr sz="44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1E85FF-FC03-41F4-997C-115CBBE83E08}" type="datetimeFigureOut">
              <a:rPr lang="en-US" smtClean="0"/>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973829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picture containing background pattern&#10;&#10;Description automatically generated">
            <a:extLst>
              <a:ext uri="{FF2B5EF4-FFF2-40B4-BE49-F238E27FC236}">
                <a16:creationId xmlns:a16="http://schemas.microsoft.com/office/drawing/2014/main" id="{2686577C-3920-517F-5A12-197AE97EE9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B1E85FF-FC03-41F4-997C-115CBBE83E08}" type="datetimeFigureOut">
              <a:rPr lang="en-US" smtClean="0"/>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399368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AE1C6832-648E-3952-618F-F622AF81CE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1498604"/>
            <a:ext cx="3854528" cy="1278466"/>
          </a:xfrm>
        </p:spPr>
        <p:txBody>
          <a:bodyPr anchor="b">
            <a:normAutofit/>
          </a:bodyPr>
          <a:lstStyle>
            <a:lvl1pPr>
              <a:defRPr sz="2800" b="1">
                <a:solidFill>
                  <a:srgbClr val="01549F"/>
                </a:solidFill>
                <a:latin typeface="Lucida Fax" panose="02060602050505020204" pitchFamily="18" charset="0"/>
              </a:defRPr>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lvl1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a:buClr>
                <a:srgbClr val="FED206"/>
              </a:buClr>
              <a:defRPr>
                <a:solidFill>
                  <a:schemeClr val="tx1"/>
                </a:solidFill>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1E85FF-FC03-41F4-997C-115CBBE83E08}"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3807562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75E0841F-CC4E-3DCF-E870-2BC4E667CE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77334" y="4800600"/>
            <a:ext cx="8596667" cy="566738"/>
          </a:xfrm>
        </p:spPr>
        <p:txBody>
          <a:bodyPr anchor="b">
            <a:noAutofit/>
          </a:bodyPr>
          <a:lstStyle>
            <a:lvl1pPr algn="l">
              <a:defRPr sz="3200" b="1">
                <a:latin typeface="Lucida Fax" panose="02060602050505020204" pitchFamily="18"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1E85FF-FC03-41F4-997C-115CBBE83E08}"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7E7351-9026-4663-8C03-57C1FA7E1467}" type="slidenum">
              <a:rPr lang="en-US" smtClean="0"/>
              <a:t>‹#›</a:t>
            </a:fld>
            <a:endParaRPr lang="en-US"/>
          </a:p>
        </p:txBody>
      </p:sp>
    </p:spTree>
    <p:extLst>
      <p:ext uri="{BB962C8B-B14F-4D97-AF65-F5344CB8AC3E}">
        <p14:creationId xmlns:p14="http://schemas.microsoft.com/office/powerpoint/2010/main" val="1184623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A picture containing background pattern&#10;&#10;Description automatically generated">
            <a:extLst>
              <a:ext uri="{FF2B5EF4-FFF2-40B4-BE49-F238E27FC236}">
                <a16:creationId xmlns:a16="http://schemas.microsoft.com/office/drawing/2014/main" id="{8A6777A2-3E6B-B6D0-8BE9-7DB9050700D7}"/>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B1E85FF-FC03-41F4-997C-115CBBE83E08}" type="datetimeFigureOut">
              <a:rPr lang="en-US" smtClean="0"/>
              <a:t>1/13/2026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7E7351-9026-4663-8C03-57C1FA7E1467}" type="slidenum">
              <a:rPr lang="en-US" smtClean="0"/>
              <a:t>‹#›</a:t>
            </a:fld>
            <a:endParaRPr lang="en-US"/>
          </a:p>
        </p:txBody>
      </p:sp>
    </p:spTree>
    <p:extLst>
      <p:ext uri="{BB962C8B-B14F-4D97-AF65-F5344CB8AC3E}">
        <p14:creationId xmlns:p14="http://schemas.microsoft.com/office/powerpoint/2010/main" val="3731707840"/>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 id="2147483878" r:id="rId12"/>
    <p:sldLayoutId id="2147483879" r:id="rId13"/>
    <p:sldLayoutId id="2147483880" r:id="rId14"/>
    <p:sldLayoutId id="2147483881" r:id="rId15"/>
    <p:sldLayoutId id="2147483882" r:id="rId16"/>
    <p:sldLayoutId id="2147483883" r:id="rId17"/>
  </p:sldLayoutIdLst>
  <p:txStyles>
    <p:titleStyle>
      <a:lvl1pPr algn="l" defTabSz="457200" rtl="0" eaLnBrk="1" latinLnBrk="0" hangingPunct="1">
        <a:spcBef>
          <a:spcPct val="0"/>
        </a:spcBef>
        <a:buNone/>
        <a:defRPr sz="4400" b="1" kern="1200">
          <a:solidFill>
            <a:srgbClr val="01549F"/>
          </a:solidFill>
          <a:latin typeface="Lucida Fax" panose="02060602050505020204" pitchFamily="18"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rgbClr val="FED206"/>
        </a:buClr>
        <a:buSzPct val="80000"/>
        <a:buFont typeface="Wingdings 3" charset="2"/>
        <a:buChar char=""/>
        <a:defRPr sz="28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742950" indent="-285750" algn="l" defTabSz="457200" rtl="0" eaLnBrk="1" latinLnBrk="0" hangingPunct="1">
        <a:spcBef>
          <a:spcPts val="1000"/>
        </a:spcBef>
        <a:spcAft>
          <a:spcPts val="0"/>
        </a:spcAft>
        <a:buClr>
          <a:srgbClr val="FED206"/>
        </a:buClr>
        <a:buSzPct val="80000"/>
        <a:buFont typeface="Wingdings 3" charset="2"/>
        <a:buChar char=""/>
        <a:defRPr sz="2400"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lgn="l" defTabSz="457200" rtl="0" eaLnBrk="1" latinLnBrk="0" hangingPunct="1">
        <a:spcBef>
          <a:spcPts val="1000"/>
        </a:spcBef>
        <a:spcAft>
          <a:spcPts val="0"/>
        </a:spcAft>
        <a:buClr>
          <a:srgbClr val="FED206"/>
        </a:buClr>
        <a:buSzPct val="80000"/>
        <a:buFont typeface="Wingdings 3" charset="2"/>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lgn="l" defTabSz="457200" rtl="0" eaLnBrk="1" latinLnBrk="0" hangingPunct="1">
        <a:spcBef>
          <a:spcPts val="1000"/>
        </a:spcBef>
        <a:spcAft>
          <a:spcPts val="0"/>
        </a:spcAft>
        <a:buClr>
          <a:srgbClr val="FED206"/>
        </a:buClr>
        <a:buSzPct val="80000"/>
        <a:buFont typeface="Wingdings 3" charset="2"/>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lgn="l" defTabSz="457200" rtl="0" eaLnBrk="1" latinLnBrk="0" hangingPunct="1">
        <a:spcBef>
          <a:spcPts val="1000"/>
        </a:spcBef>
        <a:spcAft>
          <a:spcPts val="0"/>
        </a:spcAft>
        <a:buClr>
          <a:srgbClr val="FED206"/>
        </a:buClr>
        <a:buSzPct val="80000"/>
        <a:buFont typeface="Wingdings 3" charset="2"/>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daccte.delaware.go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mailto:ann.breeding@delaware.gov" TargetMode="External"/><Relationship Id="rId5" Type="http://schemas.openxmlformats.org/officeDocument/2006/relationships/hyperlink" Target="mailto:caitlin.rozell@delaware.gov" TargetMode="External"/><Relationship Id="rId4" Type="http://schemas.openxmlformats.org/officeDocument/2006/relationships/hyperlink" Target="mailto:christopher.stahl@delaware.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hyperlink" Target="https://education.delaware.gov/wp-content/uploads/2023/12/2023_CTE_Fiscal_Policy.pdf" TargetMode="Externa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7818F-7575-5946-9E57-782D21BF06ED}"/>
              </a:ext>
            </a:extLst>
          </p:cNvPr>
          <p:cNvSpPr>
            <a:spLocks noGrp="1"/>
          </p:cNvSpPr>
          <p:nvPr>
            <p:ph type="ctrTitle"/>
          </p:nvPr>
        </p:nvSpPr>
        <p:spPr>
          <a:xfrm>
            <a:off x="1309036" y="1374379"/>
            <a:ext cx="7964966" cy="1782824"/>
          </a:xfrm>
        </p:spPr>
        <p:txBody>
          <a:bodyPr/>
          <a:lstStyle/>
          <a:p>
            <a:r>
              <a:rPr lang="en-US" sz="5400" b="1" dirty="0"/>
              <a:t>CTE State </a:t>
            </a:r>
            <a:br>
              <a:rPr lang="en-US" sz="5400" b="1" dirty="0"/>
            </a:br>
            <a:r>
              <a:rPr lang="en-US" sz="5400" b="1" dirty="0"/>
              <a:t>Funding Basics </a:t>
            </a:r>
            <a:endParaRPr lang="en-US" b="0" dirty="0"/>
          </a:p>
        </p:txBody>
      </p:sp>
    </p:spTree>
    <p:extLst>
      <p:ext uri="{BB962C8B-B14F-4D97-AF65-F5344CB8AC3E}">
        <p14:creationId xmlns:p14="http://schemas.microsoft.com/office/powerpoint/2010/main" val="2893059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8A0D5-E7C6-4A74-B546-304E8DFEB198}"/>
              </a:ext>
            </a:extLst>
          </p:cNvPr>
          <p:cNvSpPr>
            <a:spLocks noGrp="1"/>
          </p:cNvSpPr>
          <p:nvPr>
            <p:ph type="title"/>
          </p:nvPr>
        </p:nvSpPr>
        <p:spPr/>
        <p:txBody>
          <a:bodyPr/>
          <a:lstStyle/>
          <a:p>
            <a:r>
              <a:rPr lang="en-US" dirty="0"/>
              <a:t>Contact DACCTE</a:t>
            </a:r>
          </a:p>
        </p:txBody>
      </p:sp>
      <p:graphicFrame>
        <p:nvGraphicFramePr>
          <p:cNvPr id="6" name="Table 6">
            <a:extLst>
              <a:ext uri="{FF2B5EF4-FFF2-40B4-BE49-F238E27FC236}">
                <a16:creationId xmlns:a16="http://schemas.microsoft.com/office/drawing/2014/main" id="{6E23CE19-48B4-37BC-BE9F-5C653ECF72D6}"/>
              </a:ext>
            </a:extLst>
          </p:cNvPr>
          <p:cNvGraphicFramePr>
            <a:graphicFrameLocks noGrp="1"/>
          </p:cNvGraphicFramePr>
          <p:nvPr>
            <p:ph idx="1"/>
            <p:extLst>
              <p:ext uri="{D42A27DB-BD31-4B8C-83A1-F6EECF244321}">
                <p14:modId xmlns:p14="http://schemas.microsoft.com/office/powerpoint/2010/main" val="2057360146"/>
              </p:ext>
            </p:extLst>
          </p:nvPr>
        </p:nvGraphicFramePr>
        <p:xfrm>
          <a:off x="381000" y="1703388"/>
          <a:ext cx="9664700" cy="4557075"/>
        </p:xfrm>
        <a:graphic>
          <a:graphicData uri="http://schemas.openxmlformats.org/drawingml/2006/table">
            <a:tbl>
              <a:tblPr firstRow="1" bandRow="1">
                <a:tableStyleId>{5940675A-B579-460E-94D1-54222C63F5DA}</a:tableStyleId>
              </a:tblPr>
              <a:tblGrid>
                <a:gridCol w="4089400">
                  <a:extLst>
                    <a:ext uri="{9D8B030D-6E8A-4147-A177-3AD203B41FA5}">
                      <a16:colId xmlns:a16="http://schemas.microsoft.com/office/drawing/2014/main" val="2985229555"/>
                    </a:ext>
                  </a:extLst>
                </a:gridCol>
                <a:gridCol w="5575300">
                  <a:extLst>
                    <a:ext uri="{9D8B030D-6E8A-4147-A177-3AD203B41FA5}">
                      <a16:colId xmlns:a16="http://schemas.microsoft.com/office/drawing/2014/main" val="816314492"/>
                    </a:ext>
                  </a:extLst>
                </a:gridCol>
              </a:tblGrid>
              <a:tr h="649287">
                <a:tc>
                  <a:txBody>
                    <a:bodyPr/>
                    <a:lstStyle/>
                    <a:p>
                      <a:pPr algn="ctr"/>
                      <a:endParaRPr lang="en-US" sz="2400" b="1" dirty="0">
                        <a:latin typeface="Calibri" panose="020F0502020204030204" pitchFamily="34" charset="0"/>
                        <a:ea typeface="Calibri" panose="020F0502020204030204" pitchFamily="34" charset="0"/>
                        <a:cs typeface="Calibri" panose="020F0502020204030204" pitchFamily="34" charset="0"/>
                      </a:endParaRPr>
                    </a:p>
                    <a:p>
                      <a:pPr algn="ctr"/>
                      <a:r>
                        <a:rPr lang="en-US" sz="2400" b="1" dirty="0">
                          <a:latin typeface="Calibri" panose="020F0502020204030204" pitchFamily="34" charset="0"/>
                          <a:ea typeface="Calibri" panose="020F0502020204030204" pitchFamily="34" charset="0"/>
                          <a:cs typeface="Calibri" panose="020F0502020204030204" pitchFamily="34" charset="0"/>
                        </a:rPr>
                        <a:t>Mailing Address</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a:t>Jesse S. Cooper </a:t>
                      </a:r>
                      <a:r>
                        <a:rPr lang="en-US" sz="2000" dirty="0"/>
                        <a:t>Building</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Suite 143</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417 Federal Street</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dirty="0"/>
                        <a:t>Dover, DE 19901</a:t>
                      </a:r>
                    </a:p>
                  </a:txBody>
                  <a:tcPr/>
                </a:tc>
                <a:extLst>
                  <a:ext uri="{0D108BD9-81ED-4DB2-BD59-A6C34878D82A}">
                    <a16:rowId xmlns:a16="http://schemas.microsoft.com/office/drawing/2014/main" val="472855313"/>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Website</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hlinkClick r:id="rId3"/>
                        </a:rPr>
                        <a:t>www.daccte.delaware.gov</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13282360"/>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Phone</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rPr>
                        <a:t>302-744-4982</a:t>
                      </a:r>
                    </a:p>
                  </a:txBody>
                  <a:tcPr/>
                </a:tc>
                <a:extLst>
                  <a:ext uri="{0D108BD9-81ED-4DB2-BD59-A6C34878D82A}">
                    <a16:rowId xmlns:a16="http://schemas.microsoft.com/office/drawing/2014/main" val="2496469669"/>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Executive Director Email</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hlinkClick r:id="rId4"/>
                        </a:rPr>
                        <a:t>christopher.stahl@delaware.gov</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423533058"/>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CTE Specialist Email</a:t>
                      </a:r>
                    </a:p>
                  </a:txBody>
                  <a:tcPr>
                    <a:solidFill>
                      <a:schemeClr val="accent4">
                        <a:lumMod val="40000"/>
                        <a:lumOff val="60000"/>
                      </a:schemeClr>
                    </a:solidFill>
                  </a:tcPr>
                </a:tc>
                <a:tc>
                  <a:txBody>
                    <a:bodyPr/>
                    <a:lstStyle/>
                    <a:p>
                      <a:pPr algn="ctr"/>
                      <a:r>
                        <a:rPr lang="en-US" sz="2400" dirty="0">
                          <a:latin typeface="Calibri" panose="020F0502020204030204" pitchFamily="34" charset="0"/>
                          <a:ea typeface="Calibri" panose="020F0502020204030204" pitchFamily="34" charset="0"/>
                          <a:cs typeface="Calibri" panose="020F0502020204030204" pitchFamily="34" charset="0"/>
                          <a:hlinkClick r:id="rId5"/>
                        </a:rPr>
                        <a:t>caitlin.rozell@delaware.gov</a:t>
                      </a:r>
                      <a:r>
                        <a:rPr lang="en-US" sz="2400" dirty="0">
                          <a:latin typeface="Calibri" panose="020F0502020204030204" pitchFamily="34" charset="0"/>
                          <a:ea typeface="Calibri" panose="020F0502020204030204" pitchFamily="34" charset="0"/>
                          <a:cs typeface="Calibri" panose="020F0502020204030204" pitchFamily="34" charset="0"/>
                        </a:rPr>
                        <a:t>  </a:t>
                      </a:r>
                    </a:p>
                  </a:txBody>
                  <a:tcPr/>
                </a:tc>
                <a:extLst>
                  <a:ext uri="{0D108BD9-81ED-4DB2-BD59-A6C34878D82A}">
                    <a16:rowId xmlns:a16="http://schemas.microsoft.com/office/drawing/2014/main" val="2725672237"/>
                  </a:ext>
                </a:extLst>
              </a:tr>
              <a:tr h="649287">
                <a:tc>
                  <a:txBody>
                    <a:bodyPr/>
                    <a:lstStyle/>
                    <a:p>
                      <a:pPr algn="ctr"/>
                      <a:r>
                        <a:rPr lang="en-US" sz="2400" b="1" dirty="0">
                          <a:latin typeface="Calibri" panose="020F0502020204030204" pitchFamily="34" charset="0"/>
                          <a:ea typeface="Calibri" panose="020F0502020204030204" pitchFamily="34" charset="0"/>
                          <a:cs typeface="Calibri" panose="020F0502020204030204" pitchFamily="34" charset="0"/>
                        </a:rPr>
                        <a:t>Administrative Assistant Email</a:t>
                      </a:r>
                    </a:p>
                  </a:txBody>
                  <a:tcPr>
                    <a:solidFill>
                      <a:schemeClr val="accent4">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ea typeface="Calibri" panose="020F0502020204030204" pitchFamily="34" charset="0"/>
                          <a:cs typeface="Calibri" panose="020F0502020204030204" pitchFamily="34" charset="0"/>
                          <a:hlinkClick r:id="rId6"/>
                        </a:rPr>
                        <a:t>ann.breeding@delaware.gov</a:t>
                      </a:r>
                      <a:endParaRPr lang="en-US" sz="24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869968069"/>
                  </a:ext>
                </a:extLst>
              </a:tr>
            </a:tbl>
          </a:graphicData>
        </a:graphic>
      </p:graphicFrame>
    </p:spTree>
    <p:extLst>
      <p:ext uri="{BB962C8B-B14F-4D97-AF65-F5344CB8AC3E}">
        <p14:creationId xmlns:p14="http://schemas.microsoft.com/office/powerpoint/2010/main" val="2370578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BF53E-D0A4-7D1E-CB9C-940D96C718E3}"/>
              </a:ext>
            </a:extLst>
          </p:cNvPr>
          <p:cNvSpPr>
            <a:spLocks noGrp="1"/>
          </p:cNvSpPr>
          <p:nvPr>
            <p:ph type="title"/>
          </p:nvPr>
        </p:nvSpPr>
        <p:spPr/>
        <p:txBody>
          <a:bodyPr/>
          <a:lstStyle/>
          <a:p>
            <a:r>
              <a:rPr lang="en-US" sz="4000" dirty="0"/>
              <a:t>Overview of Content Covered:</a:t>
            </a:r>
          </a:p>
        </p:txBody>
      </p:sp>
      <p:sp>
        <p:nvSpPr>
          <p:cNvPr id="3" name="Content Placeholder 2">
            <a:extLst>
              <a:ext uri="{FF2B5EF4-FFF2-40B4-BE49-F238E27FC236}">
                <a16:creationId xmlns:a16="http://schemas.microsoft.com/office/drawing/2014/main" id="{8A083256-42ED-4295-715E-91B9428A369B}"/>
              </a:ext>
            </a:extLst>
          </p:cNvPr>
          <p:cNvSpPr>
            <a:spLocks noGrp="1"/>
          </p:cNvSpPr>
          <p:nvPr>
            <p:ph idx="1"/>
          </p:nvPr>
        </p:nvSpPr>
        <p:spPr>
          <a:xfrm>
            <a:off x="677334" y="1642533"/>
            <a:ext cx="8596668" cy="4398829"/>
          </a:xfrm>
        </p:spPr>
        <p:txBody>
          <a:bodyPr>
            <a:normAutofit/>
          </a:bodyPr>
          <a:lstStyle/>
          <a:p>
            <a:r>
              <a:rPr lang="en-US" dirty="0"/>
              <a:t>What is 509 Funding?</a:t>
            </a:r>
          </a:p>
          <a:p>
            <a:r>
              <a:rPr lang="en-US" dirty="0"/>
              <a:t>Divisions of Funding</a:t>
            </a:r>
          </a:p>
          <a:p>
            <a:pPr lvl="1"/>
            <a:r>
              <a:rPr lang="en-US" dirty="0"/>
              <a:t>Division 1</a:t>
            </a:r>
          </a:p>
          <a:p>
            <a:pPr lvl="1"/>
            <a:r>
              <a:rPr lang="en-US" dirty="0"/>
              <a:t>Division 2</a:t>
            </a:r>
          </a:p>
          <a:p>
            <a:pPr lvl="1"/>
            <a:r>
              <a:rPr lang="en-US" dirty="0"/>
              <a:t>Division 3</a:t>
            </a:r>
          </a:p>
          <a:p>
            <a:r>
              <a:rPr lang="en-US" dirty="0"/>
              <a:t>Resources</a:t>
            </a:r>
          </a:p>
          <a:p>
            <a:endParaRPr lang="en-US" dirty="0"/>
          </a:p>
          <a:p>
            <a:endParaRPr lang="en-US" dirty="0"/>
          </a:p>
          <a:p>
            <a:endParaRPr lang="en-US" dirty="0"/>
          </a:p>
        </p:txBody>
      </p:sp>
      <p:sp>
        <p:nvSpPr>
          <p:cNvPr id="4" name="TextBox 3">
            <a:extLst>
              <a:ext uri="{FF2B5EF4-FFF2-40B4-BE49-F238E27FC236}">
                <a16:creationId xmlns:a16="http://schemas.microsoft.com/office/drawing/2014/main" id="{40D012D7-A20A-9846-0C86-4A43EC164DC4}"/>
              </a:ext>
            </a:extLst>
          </p:cNvPr>
          <p:cNvSpPr txBox="1"/>
          <p:nvPr/>
        </p:nvSpPr>
        <p:spPr>
          <a:xfrm>
            <a:off x="564265" y="6248400"/>
            <a:ext cx="8483599" cy="307777"/>
          </a:xfrm>
          <a:prstGeom prst="rect">
            <a:avLst/>
          </a:prstGeom>
          <a:noFill/>
        </p:spPr>
        <p:txBody>
          <a:bodyPr wrap="square" rtlCol="0">
            <a:spAutoFit/>
          </a:bodyPr>
          <a:lstStyle/>
          <a:p>
            <a:r>
              <a:rPr lang="en-US" sz="1400" dirty="0">
                <a:solidFill>
                  <a:srgbClr val="01549F"/>
                </a:solidFill>
              </a:rPr>
              <a:t>Have more questions? Be sure to contact DACCTE using the contact information on the last slide.</a:t>
            </a:r>
          </a:p>
        </p:txBody>
      </p:sp>
    </p:spTree>
    <p:extLst>
      <p:ext uri="{BB962C8B-B14F-4D97-AF65-F5344CB8AC3E}">
        <p14:creationId xmlns:p14="http://schemas.microsoft.com/office/powerpoint/2010/main" val="3392944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0685B-49DE-C1A5-5056-B3BC9967712C}"/>
              </a:ext>
            </a:extLst>
          </p:cNvPr>
          <p:cNvSpPr>
            <a:spLocks noGrp="1"/>
          </p:cNvSpPr>
          <p:nvPr>
            <p:ph type="title"/>
          </p:nvPr>
        </p:nvSpPr>
        <p:spPr>
          <a:xfrm>
            <a:off x="677334" y="609600"/>
            <a:ext cx="9254066" cy="908115"/>
          </a:xfrm>
        </p:spPr>
        <p:txBody>
          <a:bodyPr/>
          <a:lstStyle/>
          <a:p>
            <a:r>
              <a:rPr lang="en-US" dirty="0"/>
              <a:t>What is 509 Funding?</a:t>
            </a:r>
          </a:p>
        </p:txBody>
      </p:sp>
      <p:sp>
        <p:nvSpPr>
          <p:cNvPr id="3" name="Content Placeholder 2">
            <a:extLst>
              <a:ext uri="{FF2B5EF4-FFF2-40B4-BE49-F238E27FC236}">
                <a16:creationId xmlns:a16="http://schemas.microsoft.com/office/drawing/2014/main" id="{C508B1E7-D868-9F45-22F5-AD1139E81DAA}"/>
              </a:ext>
            </a:extLst>
          </p:cNvPr>
          <p:cNvSpPr>
            <a:spLocks noGrp="1"/>
          </p:cNvSpPr>
          <p:nvPr>
            <p:ph idx="1"/>
          </p:nvPr>
        </p:nvSpPr>
        <p:spPr>
          <a:xfrm>
            <a:off x="677334" y="1517715"/>
            <a:ext cx="9711266" cy="5129270"/>
          </a:xfrm>
        </p:spPr>
        <p:txBody>
          <a:bodyPr>
            <a:normAutofit fontScale="92500"/>
          </a:bodyPr>
          <a:lstStyle/>
          <a:p>
            <a:r>
              <a:rPr lang="en-US" sz="3600" dirty="0"/>
              <a:t>Supplemental funding for “state approved” Career and Technical Education (CTE) programs began in 1970 with HB 509.</a:t>
            </a:r>
          </a:p>
          <a:p>
            <a:pPr lvl="1"/>
            <a:r>
              <a:rPr lang="en-US" sz="3200" dirty="0"/>
              <a:t>Delaware Code: Title 14 Chapter 17</a:t>
            </a:r>
          </a:p>
          <a:p>
            <a:r>
              <a:rPr lang="en-US" sz="3600" dirty="0"/>
              <a:t>The clear intent of the law was to provide </a:t>
            </a:r>
            <a:r>
              <a:rPr lang="en-US" sz="3600" b="1" dirty="0"/>
              <a:t>additional</a:t>
            </a:r>
            <a:r>
              <a:rPr lang="en-US" sz="3600" dirty="0"/>
              <a:t> resources to maintain and expand CTE programs.</a:t>
            </a:r>
          </a:p>
          <a:p>
            <a:r>
              <a:rPr lang="en-US" sz="3600" dirty="0"/>
              <a:t>Local Education Agencies (LEA’s) receive funds based on September 30 enrollment and occupational-vocational unit (CTE) allotment.</a:t>
            </a:r>
          </a:p>
        </p:txBody>
      </p:sp>
    </p:spTree>
    <p:extLst>
      <p:ext uri="{BB962C8B-B14F-4D97-AF65-F5344CB8AC3E}">
        <p14:creationId xmlns:p14="http://schemas.microsoft.com/office/powerpoint/2010/main" val="4236446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DFF63-6815-421D-8295-3B7ABA3D8220}"/>
              </a:ext>
            </a:extLst>
          </p:cNvPr>
          <p:cNvSpPr>
            <a:spLocks noGrp="1"/>
          </p:cNvSpPr>
          <p:nvPr>
            <p:ph type="title"/>
          </p:nvPr>
        </p:nvSpPr>
        <p:spPr/>
        <p:txBody>
          <a:bodyPr/>
          <a:lstStyle/>
          <a:p>
            <a:r>
              <a:rPr lang="en-US" dirty="0"/>
              <a:t>Divisions of Funding</a:t>
            </a:r>
          </a:p>
        </p:txBody>
      </p:sp>
      <p:sp>
        <p:nvSpPr>
          <p:cNvPr id="3" name="Content Placeholder 2">
            <a:extLst>
              <a:ext uri="{FF2B5EF4-FFF2-40B4-BE49-F238E27FC236}">
                <a16:creationId xmlns:a16="http://schemas.microsoft.com/office/drawing/2014/main" id="{47FE250E-3560-4821-AF52-552A93649C49}"/>
              </a:ext>
            </a:extLst>
          </p:cNvPr>
          <p:cNvSpPr>
            <a:spLocks noGrp="1"/>
          </p:cNvSpPr>
          <p:nvPr>
            <p:ph sz="quarter" idx="13"/>
          </p:nvPr>
        </p:nvSpPr>
        <p:spPr>
          <a:xfrm>
            <a:off x="913774" y="1930400"/>
            <a:ext cx="10363826" cy="3860799"/>
          </a:xfrm>
        </p:spPr>
        <p:txBody>
          <a:bodyPr>
            <a:normAutofit/>
          </a:bodyPr>
          <a:lstStyle/>
          <a:p>
            <a:r>
              <a:rPr lang="en-US" dirty="0"/>
              <a:t>Delaware Code requires that appropriations for the support, maintenance, and operation of Delaware schools fall under three (3) divisions.  </a:t>
            </a:r>
          </a:p>
          <a:p>
            <a:pPr lvl="1"/>
            <a:r>
              <a:rPr lang="en-US" dirty="0"/>
              <a:t>Division 1- appropriations designated for the purpose of paying salaries.</a:t>
            </a:r>
          </a:p>
          <a:p>
            <a:pPr lvl="1"/>
            <a:r>
              <a:rPr lang="en-US" dirty="0"/>
              <a:t>Division 2- appropriations for all other school costs and energy, except those for debt service and the transportation of students.</a:t>
            </a:r>
          </a:p>
          <a:p>
            <a:pPr lvl="1"/>
            <a:r>
              <a:rPr lang="en-US" dirty="0"/>
              <a:t>Division 3- appropriations for educational advancements.</a:t>
            </a:r>
          </a:p>
        </p:txBody>
      </p:sp>
    </p:spTree>
    <p:extLst>
      <p:ext uri="{BB962C8B-B14F-4D97-AF65-F5344CB8AC3E}">
        <p14:creationId xmlns:p14="http://schemas.microsoft.com/office/powerpoint/2010/main" val="3204600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F9A36-FD63-4A6E-BEF5-18165A9B4170}"/>
              </a:ext>
            </a:extLst>
          </p:cNvPr>
          <p:cNvSpPr>
            <a:spLocks noGrp="1"/>
          </p:cNvSpPr>
          <p:nvPr>
            <p:ph type="title"/>
          </p:nvPr>
        </p:nvSpPr>
        <p:spPr/>
        <p:txBody>
          <a:bodyPr/>
          <a:lstStyle/>
          <a:p>
            <a:r>
              <a:rPr lang="en-US" dirty="0"/>
              <a:t>Division 1</a:t>
            </a:r>
          </a:p>
        </p:txBody>
      </p:sp>
      <p:sp>
        <p:nvSpPr>
          <p:cNvPr id="3" name="Content Placeholder 2">
            <a:extLst>
              <a:ext uri="{FF2B5EF4-FFF2-40B4-BE49-F238E27FC236}">
                <a16:creationId xmlns:a16="http://schemas.microsoft.com/office/drawing/2014/main" id="{29E380AA-CB66-4B6B-B7A0-EF5711D6F522}"/>
              </a:ext>
            </a:extLst>
          </p:cNvPr>
          <p:cNvSpPr>
            <a:spLocks noGrp="1"/>
          </p:cNvSpPr>
          <p:nvPr>
            <p:ph sz="quarter" idx="13"/>
          </p:nvPr>
        </p:nvSpPr>
        <p:spPr/>
        <p:txBody>
          <a:bodyPr/>
          <a:lstStyle/>
          <a:p>
            <a:r>
              <a:rPr lang="en-US" dirty="0"/>
              <a:t>Comprehensive/Charter Schools- 27,000 pupil minutes per week is equal to 1 occupational-vocational unit (CTE).  (Teacher units)</a:t>
            </a:r>
          </a:p>
          <a:p>
            <a:r>
              <a:rPr lang="en-US" dirty="0"/>
              <a:t>Technical School Districts- Every 30 students enrolled is equal to 1 occupational-vocational unit (CTE). (Teacher units)</a:t>
            </a:r>
          </a:p>
          <a:p>
            <a:r>
              <a:rPr lang="en-US" dirty="0"/>
              <a:t>Student enrollment and unit computation is determined and based on the September 30 Unit Count.  </a:t>
            </a:r>
          </a:p>
        </p:txBody>
      </p:sp>
    </p:spTree>
    <p:extLst>
      <p:ext uri="{BB962C8B-B14F-4D97-AF65-F5344CB8AC3E}">
        <p14:creationId xmlns:p14="http://schemas.microsoft.com/office/powerpoint/2010/main" val="1345013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15889-A90C-4D50-8371-7558EA91CE58}"/>
              </a:ext>
            </a:extLst>
          </p:cNvPr>
          <p:cNvSpPr>
            <a:spLocks noGrp="1"/>
          </p:cNvSpPr>
          <p:nvPr>
            <p:ph type="title"/>
          </p:nvPr>
        </p:nvSpPr>
        <p:spPr/>
        <p:txBody>
          <a:bodyPr/>
          <a:lstStyle/>
          <a:p>
            <a:r>
              <a:rPr lang="en-US" dirty="0"/>
              <a:t>Division 2</a:t>
            </a:r>
          </a:p>
        </p:txBody>
      </p:sp>
      <p:sp>
        <p:nvSpPr>
          <p:cNvPr id="3" name="Content Placeholder 2">
            <a:extLst>
              <a:ext uri="{FF2B5EF4-FFF2-40B4-BE49-F238E27FC236}">
                <a16:creationId xmlns:a16="http://schemas.microsoft.com/office/drawing/2014/main" id="{6872CBC5-CDDA-4CFC-9FC7-E62799D3B5EA}"/>
              </a:ext>
            </a:extLst>
          </p:cNvPr>
          <p:cNvSpPr>
            <a:spLocks noGrp="1"/>
          </p:cNvSpPr>
          <p:nvPr>
            <p:ph sz="quarter" idx="13"/>
          </p:nvPr>
        </p:nvSpPr>
        <p:spPr>
          <a:xfrm>
            <a:off x="913774" y="1930400"/>
            <a:ext cx="10363826" cy="3860799"/>
          </a:xfrm>
        </p:spPr>
        <p:txBody>
          <a:bodyPr>
            <a:normAutofit fontScale="92500" lnSpcReduction="10000"/>
          </a:bodyPr>
          <a:lstStyle/>
          <a:p>
            <a:r>
              <a:rPr lang="en-US" dirty="0"/>
              <a:t>Funds determined by providing a sum for each unit of students.  </a:t>
            </a:r>
          </a:p>
          <a:p>
            <a:r>
              <a:rPr lang="en-US" dirty="0"/>
              <a:t>Funding Level 1, Level 2, and Level 3.  Levels determined by preset criteria.</a:t>
            </a:r>
          </a:p>
          <a:p>
            <a:pPr lvl="1"/>
            <a:r>
              <a:rPr lang="en-US" dirty="0"/>
              <a:t>Level 1 requires minimal fiscal resources.</a:t>
            </a:r>
          </a:p>
          <a:p>
            <a:pPr lvl="1"/>
            <a:r>
              <a:rPr lang="en-US" dirty="0"/>
              <a:t>Level 2 requires moderate fiscal resources.</a:t>
            </a:r>
          </a:p>
          <a:p>
            <a:pPr lvl="1"/>
            <a:r>
              <a:rPr lang="en-US" dirty="0"/>
              <a:t>Level 3 requires intensive fiscal resources.</a:t>
            </a:r>
          </a:p>
          <a:p>
            <a:r>
              <a:rPr lang="en-US" dirty="0"/>
              <a:t>Funds are used to purchase textbooks, furniture, other classroom equipment, as well as consumable materials and supplies needed to maintain the CTE Program of Study.  </a:t>
            </a:r>
          </a:p>
        </p:txBody>
      </p:sp>
    </p:spTree>
    <p:extLst>
      <p:ext uri="{BB962C8B-B14F-4D97-AF65-F5344CB8AC3E}">
        <p14:creationId xmlns:p14="http://schemas.microsoft.com/office/powerpoint/2010/main" val="1747277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90DAC-CA25-4D23-BFA9-4A249271EF09}"/>
              </a:ext>
            </a:extLst>
          </p:cNvPr>
          <p:cNvSpPr>
            <a:spLocks noGrp="1"/>
          </p:cNvSpPr>
          <p:nvPr>
            <p:ph type="title"/>
          </p:nvPr>
        </p:nvSpPr>
        <p:spPr/>
        <p:txBody>
          <a:bodyPr/>
          <a:lstStyle/>
          <a:p>
            <a:r>
              <a:rPr lang="en-US" dirty="0"/>
              <a:t>Division 2 (continued)</a:t>
            </a:r>
          </a:p>
        </p:txBody>
      </p:sp>
      <p:sp>
        <p:nvSpPr>
          <p:cNvPr id="3" name="Content Placeholder 2">
            <a:extLst>
              <a:ext uri="{FF2B5EF4-FFF2-40B4-BE49-F238E27FC236}">
                <a16:creationId xmlns:a16="http://schemas.microsoft.com/office/drawing/2014/main" id="{B84982AD-B02C-43AE-8189-CCB0CD2BE047}"/>
              </a:ext>
            </a:extLst>
          </p:cNvPr>
          <p:cNvSpPr>
            <a:spLocks noGrp="1"/>
          </p:cNvSpPr>
          <p:nvPr>
            <p:ph sz="quarter" idx="13"/>
          </p:nvPr>
        </p:nvSpPr>
        <p:spPr/>
        <p:txBody>
          <a:bodyPr>
            <a:normAutofit lnSpcReduction="10000"/>
          </a:bodyPr>
          <a:lstStyle/>
          <a:p>
            <a:r>
              <a:rPr lang="en-US" dirty="0"/>
              <a:t>90% of Division 2 funds, except for energy funds, must be allocated to the school that generates these funds and expended to support the state approved CTE Programs of Study at that school. (SB 385 in 2000)  </a:t>
            </a:r>
          </a:p>
          <a:p>
            <a:r>
              <a:rPr lang="en-US" dirty="0"/>
              <a:t>Schools may request a waiver to the 90% with approval from DACCTE, Secretary of Education, and the Controller General.  Requests are due to the Secretary of Education by Nov. 16 of each year.  </a:t>
            </a:r>
          </a:p>
        </p:txBody>
      </p:sp>
    </p:spTree>
    <p:extLst>
      <p:ext uri="{BB962C8B-B14F-4D97-AF65-F5344CB8AC3E}">
        <p14:creationId xmlns:p14="http://schemas.microsoft.com/office/powerpoint/2010/main" val="325958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92E57-7C99-4502-AAB1-623DBD06B5DB}"/>
              </a:ext>
            </a:extLst>
          </p:cNvPr>
          <p:cNvSpPr>
            <a:spLocks noGrp="1"/>
          </p:cNvSpPr>
          <p:nvPr>
            <p:ph type="title"/>
          </p:nvPr>
        </p:nvSpPr>
        <p:spPr/>
        <p:txBody>
          <a:bodyPr/>
          <a:lstStyle/>
          <a:p>
            <a:r>
              <a:rPr lang="en-US" dirty="0"/>
              <a:t>Division 3</a:t>
            </a:r>
          </a:p>
        </p:txBody>
      </p:sp>
      <p:sp>
        <p:nvSpPr>
          <p:cNvPr id="3" name="Content Placeholder 2">
            <a:extLst>
              <a:ext uri="{FF2B5EF4-FFF2-40B4-BE49-F238E27FC236}">
                <a16:creationId xmlns:a16="http://schemas.microsoft.com/office/drawing/2014/main" id="{18856DC8-2D3B-4504-A688-6F9B18455504}"/>
              </a:ext>
            </a:extLst>
          </p:cNvPr>
          <p:cNvSpPr>
            <a:spLocks noGrp="1"/>
          </p:cNvSpPr>
          <p:nvPr>
            <p:ph sz="quarter" idx="13"/>
          </p:nvPr>
        </p:nvSpPr>
        <p:spPr>
          <a:xfrm>
            <a:off x="913774" y="1930400"/>
            <a:ext cx="9601826" cy="4318000"/>
          </a:xfrm>
        </p:spPr>
        <p:txBody>
          <a:bodyPr/>
          <a:lstStyle/>
          <a:p>
            <a:r>
              <a:rPr lang="en-US" dirty="0"/>
              <a:t>Any school district that provides funds for local taxation for current operating expenses in excess of the basic state appropriation is eligible for Division 3 equalization state funds on a matching basis via Delaware Code.  Charter school districts are also eligible.</a:t>
            </a:r>
          </a:p>
          <a:p>
            <a:r>
              <a:rPr lang="en-US" dirty="0"/>
              <a:t>Funds supplement funds appropriated under Division 1 and 2 for the purpose of advancing education beyond the level authorized through the basic appropriation.</a:t>
            </a:r>
          </a:p>
        </p:txBody>
      </p:sp>
    </p:spTree>
    <p:extLst>
      <p:ext uri="{BB962C8B-B14F-4D97-AF65-F5344CB8AC3E}">
        <p14:creationId xmlns:p14="http://schemas.microsoft.com/office/powerpoint/2010/main" val="934669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AE926-A662-4183-B4F1-D58B1758F258}"/>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6C220C83-3E68-4F65-AE66-9C685718B5E3}"/>
              </a:ext>
            </a:extLst>
          </p:cNvPr>
          <p:cNvSpPr>
            <a:spLocks noGrp="1"/>
          </p:cNvSpPr>
          <p:nvPr>
            <p:ph sz="quarter" idx="13"/>
          </p:nvPr>
        </p:nvSpPr>
        <p:spPr/>
        <p:txBody>
          <a:bodyPr/>
          <a:lstStyle/>
          <a:p>
            <a:r>
              <a:rPr lang="en-US" dirty="0">
                <a:hlinkClick r:id="rId2"/>
              </a:rPr>
              <a:t>Delaware Department of Education Career and Technical Education- Fiscal and Accountability Policies and Procedures</a:t>
            </a:r>
            <a:r>
              <a:rPr lang="en-US" dirty="0"/>
              <a:t>, August 2023, p. 13-17.  </a:t>
            </a:r>
          </a:p>
          <a:p>
            <a:r>
              <a:rPr lang="en-US" dirty="0"/>
              <a:t>For more detailed information please refer to the Delaware Department of Education.  </a:t>
            </a:r>
          </a:p>
          <a:p>
            <a:endParaRPr lang="en-US" dirty="0"/>
          </a:p>
        </p:txBody>
      </p:sp>
    </p:spTree>
    <p:extLst>
      <p:ext uri="{BB962C8B-B14F-4D97-AF65-F5344CB8AC3E}">
        <p14:creationId xmlns:p14="http://schemas.microsoft.com/office/powerpoint/2010/main" val="1786981257"/>
      </p:ext>
    </p:extLst>
  </p:cSld>
  <p:clrMapOvr>
    <a:masterClrMapping/>
  </p:clrMapOvr>
</p:sld>
</file>

<file path=ppt/theme/theme1.xml><?xml version="1.0" encoding="utf-8"?>
<a:theme xmlns:a="http://schemas.openxmlformats.org/drawingml/2006/main" name="DACCTE Theme">
  <a:themeElements>
    <a:clrScheme name="DACCTE">
      <a:dk1>
        <a:sysClr val="windowText" lastClr="000000"/>
      </a:dk1>
      <a:lt1>
        <a:sysClr val="window" lastClr="FFFFFF"/>
      </a:lt1>
      <a:dk2>
        <a:srgbClr val="2C3C43"/>
      </a:dk2>
      <a:lt2>
        <a:srgbClr val="EBEBEB"/>
      </a:lt2>
      <a:accent1>
        <a:srgbClr val="0033CC"/>
      </a:accent1>
      <a:accent2>
        <a:srgbClr val="F4E30C"/>
      </a:accent2>
      <a:accent3>
        <a:srgbClr val="0033CC"/>
      </a:accent3>
      <a:accent4>
        <a:srgbClr val="F4E30C"/>
      </a:accent4>
      <a:accent5>
        <a:srgbClr val="0033CC"/>
      </a:accent5>
      <a:accent6>
        <a:srgbClr val="F4E30C"/>
      </a:accent6>
      <a:hlink>
        <a:srgbClr val="0033CC"/>
      </a:hlink>
      <a:folHlink>
        <a:srgbClr val="F4E30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ACCTE Theme" id="{13ADEE82-CC22-42CA-A752-62614CDB94DB}" vid="{15A8CF2D-0044-46CA-8068-BAE1B553BB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DACCTE Theme</Template>
  <TotalTime>897</TotalTime>
  <Words>579</Words>
  <Application>Microsoft Office PowerPoint</Application>
  <PresentationFormat>Widescreen</PresentationFormat>
  <Paragraphs>62</Paragraphs>
  <Slides>10</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Lucida Fax</vt:lpstr>
      <vt:lpstr>Trebuchet MS</vt:lpstr>
      <vt:lpstr>Wingdings 3</vt:lpstr>
      <vt:lpstr>DACCTE Theme</vt:lpstr>
      <vt:lpstr>CTE State  Funding Basics </vt:lpstr>
      <vt:lpstr>Overview of Content Covered:</vt:lpstr>
      <vt:lpstr>What is 509 Funding?</vt:lpstr>
      <vt:lpstr>Divisions of Funding</vt:lpstr>
      <vt:lpstr>Division 1</vt:lpstr>
      <vt:lpstr>Division 2</vt:lpstr>
      <vt:lpstr>Division 2 (continued)</vt:lpstr>
      <vt:lpstr>Division 3</vt:lpstr>
      <vt:lpstr>Resources</vt:lpstr>
      <vt:lpstr>Contact DACCTE</vt:lpstr>
    </vt:vector>
  </TitlesOfParts>
  <Company>Delaware Advisory Council on Career and Technical Education (DACCTE)</Company>
  <LinksUpToDate>false</LinksUpToDate>
  <SharedDoc>false</SharedDoc>
  <HyperlinkBase>https://daccte.delaware.gov/</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State Funding Basics</dc:title>
  <dc:subject>State Funding Basics</dc:subject>
  <dc:creator>Stahl, Christopher (DACCTE)</dc:creator>
  <cp:keywords>State Funding Basics</cp:keywords>
  <cp:lastModifiedBy>Hunton, Sheila D (DOS)</cp:lastModifiedBy>
  <cp:revision>11</cp:revision>
  <dcterms:created xsi:type="dcterms:W3CDTF">2021-09-20T14:08:42Z</dcterms:created>
  <dcterms:modified xsi:type="dcterms:W3CDTF">2026-01-13T15:15:33Z</dcterms:modified>
</cp:coreProperties>
</file>