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73" r:id="rId3"/>
    <p:sldId id="268" r:id="rId4"/>
    <p:sldId id="269" r:id="rId5"/>
    <p:sldId id="270" r:id="rId6"/>
    <p:sldId id="271" r:id="rId7"/>
    <p:sldId id="272" r:id="rId8"/>
    <p:sldId id="274" r:id="rId9"/>
    <p:sldId id="267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3FD297-DCC4-49E3-9F42-9F3B093B81FD}" v="4" dt="2026-01-13T15:25:10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857" autoAdjust="0"/>
  </p:normalViewPr>
  <p:slideViewPr>
    <p:cSldViewPr snapToGrid="0">
      <p:cViewPr varScale="1">
        <p:scale>
          <a:sx n="77" d="100"/>
          <a:sy n="77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nton, Sheila D (DOS)" userId="3c4275d3-74d4-4b13-af1b-58c082fdf13c" providerId="ADAL" clId="{358463C1-9DAC-430D-971C-C2C881F033BE}"/>
    <pc:docChg chg="undo custSel modSld">
      <pc:chgData name="Hunton, Sheila D (DOS)" userId="3c4275d3-74d4-4b13-af1b-58c082fdf13c" providerId="ADAL" clId="{358463C1-9DAC-430D-971C-C2C881F033BE}" dt="2026-01-13T15:22:48.103" v="48" actId="13244"/>
      <pc:docMkLst>
        <pc:docMk/>
      </pc:docMkLst>
      <pc:sldChg chg="delSp mod">
        <pc:chgData name="Hunton, Sheila D (DOS)" userId="3c4275d3-74d4-4b13-af1b-58c082fdf13c" providerId="ADAL" clId="{358463C1-9DAC-430D-971C-C2C881F033BE}" dt="2026-01-13T15:16:11.528" v="0" actId="478"/>
        <pc:sldMkLst>
          <pc:docMk/>
          <pc:sldMk cId="2875266135" sldId="263"/>
        </pc:sldMkLst>
        <pc:spChg chg="del">
          <ac:chgData name="Hunton, Sheila D (DOS)" userId="3c4275d3-74d4-4b13-af1b-58c082fdf13c" providerId="ADAL" clId="{358463C1-9DAC-430D-971C-C2C881F033BE}" dt="2026-01-13T15:16:11.528" v="0" actId="478"/>
          <ac:spMkLst>
            <pc:docMk/>
            <pc:sldMk cId="2875266135" sldId="263"/>
            <ac:spMk id="3" creationId="{3509DDFF-CE01-B57F-FB32-E1BEB077213A}"/>
          </ac:spMkLst>
        </pc:spChg>
      </pc:sldChg>
      <pc:sldChg chg="modSp mod">
        <pc:chgData name="Hunton, Sheila D (DOS)" userId="3c4275d3-74d4-4b13-af1b-58c082fdf13c" providerId="ADAL" clId="{358463C1-9DAC-430D-971C-C2C881F033BE}" dt="2026-01-13T15:22:02.120" v="45" actId="6549"/>
        <pc:sldMkLst>
          <pc:docMk/>
          <pc:sldMk cId="1452304332" sldId="272"/>
        </pc:sldMkLst>
        <pc:spChg chg="mod">
          <ac:chgData name="Hunton, Sheila D (DOS)" userId="3c4275d3-74d4-4b13-af1b-58c082fdf13c" providerId="ADAL" clId="{358463C1-9DAC-430D-971C-C2C881F033BE}" dt="2026-01-13T15:22:02.120" v="45" actId="6549"/>
          <ac:spMkLst>
            <pc:docMk/>
            <pc:sldMk cId="1452304332" sldId="272"/>
            <ac:spMk id="2" creationId="{7FC83432-A6A0-E510-C936-F40FD27E3D8A}"/>
          </ac:spMkLst>
        </pc:spChg>
      </pc:sldChg>
      <pc:sldChg chg="addSp modSp mod">
        <pc:chgData name="Hunton, Sheila D (DOS)" userId="3c4275d3-74d4-4b13-af1b-58c082fdf13c" providerId="ADAL" clId="{358463C1-9DAC-430D-971C-C2C881F033BE}" dt="2026-01-13T15:22:48.103" v="48" actId="13244"/>
        <pc:sldMkLst>
          <pc:docMk/>
          <pc:sldMk cId="3132197665" sldId="274"/>
        </pc:sldMkLst>
        <pc:spChg chg="add mod ord">
          <ac:chgData name="Hunton, Sheila D (DOS)" userId="3c4275d3-74d4-4b13-af1b-58c082fdf13c" providerId="ADAL" clId="{358463C1-9DAC-430D-971C-C2C881F033BE}" dt="2026-01-13T15:22:48.103" v="48" actId="13244"/>
          <ac:spMkLst>
            <pc:docMk/>
            <pc:sldMk cId="3132197665" sldId="274"/>
            <ac:spMk id="2" creationId="{95CE529F-7A0C-CD0E-D78C-F2AC868FC4E9}"/>
          </ac:spMkLst>
        </pc:spChg>
        <pc:spChg chg="ord">
          <ac:chgData name="Hunton, Sheila D (DOS)" userId="3c4275d3-74d4-4b13-af1b-58c082fdf13c" providerId="ADAL" clId="{358463C1-9DAC-430D-971C-C2C881F033BE}" dt="2026-01-13T15:22:29.778" v="46" actId="13244"/>
          <ac:spMkLst>
            <pc:docMk/>
            <pc:sldMk cId="3132197665" sldId="274"/>
            <ac:spMk id="4" creationId="{E8B8DBA4-D260-B751-1ADF-A27AF0DF6026}"/>
          </ac:spMkLst>
        </pc:spChg>
        <pc:picChg chg="mod">
          <ac:chgData name="Hunton, Sheila D (DOS)" userId="3c4275d3-74d4-4b13-af1b-58c082fdf13c" providerId="ADAL" clId="{358463C1-9DAC-430D-971C-C2C881F033BE}" dt="2026-01-13T15:21:10.039" v="27" actId="1076"/>
          <ac:picMkLst>
            <pc:docMk/>
            <pc:sldMk cId="3132197665" sldId="274"/>
            <ac:picMk id="3" creationId="{C9E4A62D-D338-D743-8B5B-2F18124598D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D109A4-CBE9-4C2D-99CE-DF526FBAB3D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B4BEAEE-41CC-493B-A66E-10FC956CE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8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BEAEE-41CC-493B-A66E-10FC956CE3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65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BEAEE-41CC-493B-A66E-10FC956CE3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07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BEAEE-41CC-493B-A66E-10FC956CE3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72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3D2298-2E93-47FB-A43F-B4DECB4624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81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&#10;&#10;Description automatically generated with low confidence">
            <a:extLst>
              <a:ext uri="{FF2B5EF4-FFF2-40B4-BE49-F238E27FC236}">
                <a16:creationId xmlns:a16="http://schemas.microsoft.com/office/drawing/2014/main" id="{40A9A536-F781-94D6-91EB-599C1C3B9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1374379"/>
            <a:ext cx="7766936" cy="1782824"/>
          </a:xfrm>
        </p:spPr>
        <p:txBody>
          <a:bodyPr anchor="b">
            <a:noAutofit/>
          </a:bodyPr>
          <a:lstStyle>
            <a:lvl1pPr algn="r">
              <a:defRPr sz="5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315720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rgbClr val="FED206"/>
                </a:solidFill>
                <a:latin typeface="Lucida Fax" panose="020606020505050202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1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89EDA77D-B2A2-15DC-3DFE-6A8E364FB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1" cap="none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1586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97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718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22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22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4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F8E9A13E-7B77-2EE9-C4F8-663DFA28A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254066" cy="1320800"/>
          </a:xfrm>
        </p:spPr>
        <p:txBody>
          <a:bodyPr>
            <a:no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711266" cy="3880773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3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1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00867"/>
            <a:ext cx="9546165" cy="1826581"/>
          </a:xfrm>
        </p:spPr>
        <p:txBody>
          <a:bodyPr anchor="b">
            <a:normAutofit/>
          </a:bodyPr>
          <a:lstStyle>
            <a:lvl1pPr algn="l">
              <a:defRPr sz="4800" b="1" cap="none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9546164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9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49693E44-9B8D-6991-DF53-FF08D0D83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5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6985CD3E-CE9F-7556-6BEC-011862662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01549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01549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5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407BAA-8BEE-01C5-4FC2-892EF3747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2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2686577C-3920-517F-5A12-197AE97EE9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AE1C6832-648E-3952-618F-F622AF81C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4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75E0841F-CC4E-3DCF-E870-2BC4E667C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Autofit/>
          </a:bodyPr>
          <a:lstStyle>
            <a:lvl1pPr algn="l">
              <a:defRPr sz="3200" b="1"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8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8A6777A2-3E6B-B6D0-8BE9-7DB9050700D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F2422-DA55-4ADF-809B-0D3C95FC17F9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85E733-05A6-4159-9446-555906F96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8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rgbClr val="01549F"/>
          </a:solidFill>
          <a:latin typeface="Lucida Fax" panose="02060602050505020204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2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20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ccte.delaware.go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nn.breeding@delaware.gov" TargetMode="External"/><Relationship Id="rId5" Type="http://schemas.openxmlformats.org/officeDocument/2006/relationships/hyperlink" Target="mailto:caitlin.rozell@delaware.gov" TargetMode="External"/><Relationship Id="rId4" Type="http://schemas.openxmlformats.org/officeDocument/2006/relationships/hyperlink" Target="mailto:christopher.stahl@delaware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6A009-DDBE-D59D-360A-B86F3536B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509 Funding Sheet Calculations</a:t>
            </a:r>
          </a:p>
        </p:txBody>
      </p:sp>
    </p:spTree>
    <p:extLst>
      <p:ext uri="{BB962C8B-B14F-4D97-AF65-F5344CB8AC3E}">
        <p14:creationId xmlns:p14="http://schemas.microsoft.com/office/powerpoint/2010/main" val="2875266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F53E-D0A4-7D1E-CB9C-940D96C71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Overview of Content Covered: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83256-42ED-4295-715E-91B9428A3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2533"/>
            <a:ext cx="8596668" cy="4398829"/>
          </a:xfrm>
        </p:spPr>
        <p:txBody>
          <a:bodyPr/>
          <a:lstStyle/>
          <a:p>
            <a:r>
              <a:rPr lang="en-US" dirty="0"/>
              <a:t>509 Funding Sheets Overview</a:t>
            </a:r>
          </a:p>
          <a:p>
            <a:r>
              <a:rPr lang="en-US" dirty="0"/>
              <a:t>Minutes (Seat Time)</a:t>
            </a:r>
          </a:p>
          <a:p>
            <a:r>
              <a:rPr lang="en-US" dirty="0"/>
              <a:t>Division 1</a:t>
            </a:r>
          </a:p>
          <a:p>
            <a:r>
              <a:rPr lang="en-US" dirty="0"/>
              <a:t>Division 2</a:t>
            </a:r>
          </a:p>
          <a:p>
            <a:r>
              <a:rPr lang="en-US" dirty="0"/>
              <a:t>Example Funding Sheet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012D7-A20A-9846-0C86-4A43EC164DC4}"/>
              </a:ext>
            </a:extLst>
          </p:cNvPr>
          <p:cNvSpPr txBox="1"/>
          <p:nvPr/>
        </p:nvSpPr>
        <p:spPr>
          <a:xfrm>
            <a:off x="564265" y="6248400"/>
            <a:ext cx="8483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1549F"/>
                </a:solidFill>
              </a:rPr>
              <a:t>Have more questions? Be sure to contact DACCTE using the contact information on the last slide.</a:t>
            </a:r>
          </a:p>
        </p:txBody>
      </p:sp>
    </p:spTree>
    <p:extLst>
      <p:ext uri="{BB962C8B-B14F-4D97-AF65-F5344CB8AC3E}">
        <p14:creationId xmlns:p14="http://schemas.microsoft.com/office/powerpoint/2010/main" val="339294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FC4F8-B275-F03E-2881-FBFB956AA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509 Funding Sheets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4A543-9296-B0E9-2615-076A2A1DF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509 funding calculation sheets have the Division 1 and 2 monies listed on it that are allocated to each school and are also broken down by program.  </a:t>
            </a:r>
          </a:p>
          <a:p>
            <a:r>
              <a:rPr lang="en-US" dirty="0"/>
              <a:t>Sheets are provided to school administrators and teachers during the DACCTE school visits.   Funding sheets are also provided upon request.</a:t>
            </a:r>
          </a:p>
          <a:p>
            <a:r>
              <a:rPr lang="en-US" dirty="0">
                <a:solidFill>
                  <a:schemeClr val="tx1"/>
                </a:solidFill>
              </a:rPr>
              <a:t>It is helpful, but not necessary to review the “State Funding Basics” PowerPoint prior to viewing this one.  In the following slides I will break down the 509-funding information in greater detail.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17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283A3-BD77-6886-CA81-37BD94EF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Minutes (Seat Time)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50BBC-F441-42A3-99AF-66357B653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Each year every school must complete the “Unit Count”.  This determines the number of students enrolled in a program.  </a:t>
            </a:r>
          </a:p>
          <a:p>
            <a:r>
              <a:rPr lang="en-US" dirty="0"/>
              <a:t>Unit Count is reported to the Delaware Department of Education and totals are calculated for “minutes”.  </a:t>
            </a:r>
          </a:p>
          <a:p>
            <a:r>
              <a:rPr lang="en-US" dirty="0"/>
              <a:t>The minutes are separated into Division 1 and Division 2.  </a:t>
            </a:r>
          </a:p>
          <a:p>
            <a:r>
              <a:rPr lang="en-US" dirty="0"/>
              <a:t>Division 1 is for Staffing.</a:t>
            </a:r>
          </a:p>
          <a:p>
            <a:r>
              <a:rPr lang="en-US" dirty="0"/>
              <a:t>Division 2 is separated in Energy Costs and Other Supplies, Materials, and Equipment.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689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F23E-5659-42B5-2D5C-4B3DFFB63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BE99C-9656-376F-436C-A62DA3599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3533"/>
            <a:ext cx="9711266" cy="432646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Division 1 funds are totaled using the Unit Count and reported for each course, etc. that is taught.  </a:t>
            </a:r>
          </a:p>
          <a:p>
            <a:r>
              <a:rPr lang="en-US" dirty="0"/>
              <a:t>This number is added across the whole school for every </a:t>
            </a:r>
            <a:r>
              <a:rPr lang="en-US"/>
              <a:t>CTE course, </a:t>
            </a:r>
            <a:r>
              <a:rPr lang="en-US" dirty="0"/>
              <a:t>and a school arrives at a number of CTE staffing units allotted for the entire school.  </a:t>
            </a:r>
          </a:p>
          <a:p>
            <a:r>
              <a:rPr lang="en-US" dirty="0"/>
              <a:t>For example- A school that generates 3 units in agriculture and 3 units in business will combine for a total of 6 units for the school.  This doesn’t mean that there are 6 CTE teachers at the school.  There may be 5 teachers and the 6</a:t>
            </a:r>
            <a:r>
              <a:rPr lang="en-US" baseline="30000" dirty="0"/>
              <a:t>th</a:t>
            </a:r>
            <a:r>
              <a:rPr lang="en-US" dirty="0"/>
              <a:t> unit is being used by the District in another way.  This is acceptable.  Don’t be alarmed.  </a:t>
            </a:r>
          </a:p>
        </p:txBody>
      </p:sp>
    </p:spTree>
    <p:extLst>
      <p:ext uri="{BB962C8B-B14F-4D97-AF65-F5344CB8AC3E}">
        <p14:creationId xmlns:p14="http://schemas.microsoft.com/office/powerpoint/2010/main" val="186610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A2F9-6827-B107-9755-BF4DC9A5B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2 - Other Supplies, Material, and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D5AF6-49D8-9B6D-4319-84AADB9D0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711266" cy="417247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If you are looking at your funding sheet, pay no attention to the Division 2- Energy costs.  You can’t use it to buy supplies, etc.  This money is used to pay the light bill, heating, cooling, etc.  </a:t>
            </a:r>
          </a:p>
          <a:p>
            <a:r>
              <a:rPr lang="en-US" dirty="0"/>
              <a:t>Once all Division 2 units for the school are added together, we get a total number for the entire school. (This is also broken down by program)</a:t>
            </a:r>
          </a:p>
          <a:p>
            <a:r>
              <a:rPr lang="en-US" dirty="0"/>
              <a:t>For example- Those 3 Agriculture (Division 1 units) are producing 8.3 Division 2 units.  We take the 8.3 and multiply that by $2925 which equals $24,277.50.  This is 100% of the funds the Agriculture program generates for supplies.  Each CTE program at the school would be calculated in the same way and a total for the school would be arrived at. </a:t>
            </a:r>
          </a:p>
        </p:txBody>
      </p:sp>
    </p:spTree>
    <p:extLst>
      <p:ext uri="{BB962C8B-B14F-4D97-AF65-F5344CB8AC3E}">
        <p14:creationId xmlns:p14="http://schemas.microsoft.com/office/powerpoint/2010/main" val="2558859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3432-A6A0-E510-C936-F40FD27E3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2 - Other Supplies, Material, and Equipment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219EB-B37F-4177-EDCD-D60E053D5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711266" cy="408781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Using the previous slides example of a total of $24,277.50, the State Law allows for 10% of that amount to go toward Administrative purposes, discretion, etc.  However, 90% of the funds should be going to the program that generates the funding. </a:t>
            </a:r>
          </a:p>
          <a:p>
            <a:r>
              <a:rPr lang="en-US" dirty="0"/>
              <a:t>This is where many people get confused about the 90%, ideally in our example, Agriculture would get 90% of the $24,277.50.  However, the Administration of the school has the discretion to use that funding for other CTE program areas.  This means that if the Agriculture department only needed/used $18,000 , the remainder of what the Agriculture department generated could be spent in another CTE area at the school or vice versa.  </a:t>
            </a:r>
            <a:r>
              <a:rPr lang="en-US" u="sng" dirty="0"/>
              <a:t>509 funding is to be spent on CTE programs only!</a:t>
            </a:r>
            <a:r>
              <a:rPr lang="en-US" dirty="0"/>
              <a:t> This is the student supply money for projects, etc.  </a:t>
            </a:r>
          </a:p>
        </p:txBody>
      </p:sp>
    </p:spTree>
    <p:extLst>
      <p:ext uri="{BB962C8B-B14F-4D97-AF65-F5344CB8AC3E}">
        <p14:creationId xmlns:p14="http://schemas.microsoft.com/office/powerpoint/2010/main" val="1452304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E529F-7A0C-CD0E-D78C-F2AC868FC4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283735" y="-874644"/>
            <a:ext cx="8596668" cy="1320800"/>
          </a:xfrm>
        </p:spPr>
        <p:txBody>
          <a:bodyPr/>
          <a:lstStyle/>
          <a:p>
            <a:r>
              <a:rPr lang="en-US" dirty="0"/>
              <a:t>Example Funding Sheet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B8DBA4-D260-B751-1ADF-A27AF0DF6026}"/>
              </a:ext>
            </a:extLst>
          </p:cNvPr>
          <p:cNvSpPr txBox="1"/>
          <p:nvPr/>
        </p:nvSpPr>
        <p:spPr>
          <a:xfrm rot="16200000">
            <a:off x="-1460665" y="3167390"/>
            <a:ext cx="456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EXAMPLE FUNDING SHEET</a:t>
            </a:r>
          </a:p>
        </p:txBody>
      </p:sp>
      <p:pic>
        <p:nvPicPr>
          <p:cNvPr id="3" name="Picture 2" descr="Example Funding Sheet displaying school district break down by school, division, vocational Career Cluster with units, dollar value, total generated dollars and percentage of dollars generated.">
            <a:extLst>
              <a:ext uri="{FF2B5EF4-FFF2-40B4-BE49-F238E27FC236}">
                <a16:creationId xmlns:a16="http://schemas.microsoft.com/office/drawing/2014/main" id="{C9E4A62D-D338-D743-8B5B-2F1812459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63" y="0"/>
            <a:ext cx="8825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197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8A0D5-E7C6-4A74-B546-304E8DFE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DACCTE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6815BD76-7606-19FB-F036-3A37647C2F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643795"/>
              </p:ext>
            </p:extLst>
          </p:nvPr>
        </p:nvGraphicFramePr>
        <p:xfrm>
          <a:off x="381000" y="1703388"/>
          <a:ext cx="9664700" cy="4557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89400">
                  <a:extLst>
                    <a:ext uri="{9D8B030D-6E8A-4147-A177-3AD203B41FA5}">
                      <a16:colId xmlns:a16="http://schemas.microsoft.com/office/drawing/2014/main" val="2985229555"/>
                    </a:ext>
                  </a:extLst>
                </a:gridCol>
                <a:gridCol w="5575300">
                  <a:extLst>
                    <a:ext uri="{9D8B030D-6E8A-4147-A177-3AD203B41FA5}">
                      <a16:colId xmlns:a16="http://schemas.microsoft.com/office/drawing/2014/main" val="816314492"/>
                    </a:ext>
                  </a:extLst>
                </a:gridCol>
              </a:tblGrid>
              <a:tr h="649287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Mailing Address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Jesse S. Cooper Building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Suite 143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417 Federal Street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Dover, DE 19901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855313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Website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www.daccte.delaware.gov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2360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Phone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302-744-4982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469669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Executive Director Email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christopher.stahl@delaware.gov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33058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CTE Specialist Email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caitlin.rozell@delaware.gov</a:t>
                      </a: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672237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Administrative Assistant Email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ann.breeding@delaware.gov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968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578599"/>
      </p:ext>
    </p:extLst>
  </p:cSld>
  <p:clrMapOvr>
    <a:masterClrMapping/>
  </p:clrMapOvr>
</p:sld>
</file>

<file path=ppt/theme/theme1.xml><?xml version="1.0" encoding="utf-8"?>
<a:theme xmlns:a="http://schemas.openxmlformats.org/drawingml/2006/main" name="DACCTE Theme">
  <a:themeElements>
    <a:clrScheme name="DACC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33CC"/>
      </a:accent1>
      <a:accent2>
        <a:srgbClr val="F4E30C"/>
      </a:accent2>
      <a:accent3>
        <a:srgbClr val="0033CC"/>
      </a:accent3>
      <a:accent4>
        <a:srgbClr val="F4E30C"/>
      </a:accent4>
      <a:accent5>
        <a:srgbClr val="0033CC"/>
      </a:accent5>
      <a:accent6>
        <a:srgbClr val="F4E30C"/>
      </a:accent6>
      <a:hlink>
        <a:srgbClr val="0033CC"/>
      </a:hlink>
      <a:folHlink>
        <a:srgbClr val="F4E30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CCTE Theme" id="{13ADEE82-CC22-42CA-A752-62614CDB94DB}" vid="{15A8CF2D-0044-46CA-8068-BAE1B553BB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DACCTE Theme</Template>
  <TotalTime>474</TotalTime>
  <Words>720</Words>
  <Application>Microsoft Office PowerPoint</Application>
  <PresentationFormat>Widescreen</PresentationFormat>
  <Paragraphs>55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Lucida Fax</vt:lpstr>
      <vt:lpstr>Trebuchet MS</vt:lpstr>
      <vt:lpstr>Wingdings 3</vt:lpstr>
      <vt:lpstr>DACCTE Theme</vt:lpstr>
      <vt:lpstr>509 Funding Sheet Calculations</vt:lpstr>
      <vt:lpstr>Overview of Content Covered:</vt:lpstr>
      <vt:lpstr>509 Funding Sheets Overview</vt:lpstr>
      <vt:lpstr>Minutes (Seat Time) </vt:lpstr>
      <vt:lpstr>Division 1</vt:lpstr>
      <vt:lpstr>Division 2 - Other Supplies, Material, and Equipment</vt:lpstr>
      <vt:lpstr>Division 2 - Other Supplies, Material, and Equipment </vt:lpstr>
      <vt:lpstr>Example Funding Sheet</vt:lpstr>
      <vt:lpstr>Contact DACCTE</vt:lpstr>
    </vt:vector>
  </TitlesOfParts>
  <Company>Delaware Advisory Council on Career and Technical Education (DACCTE) </Company>
  <LinksUpToDate>false</LinksUpToDate>
  <SharedDoc>false</SharedDoc>
  <HyperlinkBase>https://daccte.delaware.gov/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509 Funding Sheet Calculation</dc:title>
  <dc:subject>509 Funding Sheet Calculation</dc:subject>
  <dc:creator>Stahl, Christopher (DACCTE)</dc:creator>
  <cp:keywords>509 Funding Sheet Calculation with example</cp:keywords>
  <cp:lastModifiedBy>Hunton, Sheila D (DOS)</cp:lastModifiedBy>
  <cp:revision>5</cp:revision>
  <cp:lastPrinted>2025-10-02T14:26:35Z</cp:lastPrinted>
  <dcterms:created xsi:type="dcterms:W3CDTF">2022-08-30T14:39:46Z</dcterms:created>
  <dcterms:modified xsi:type="dcterms:W3CDTF">2026-01-13T15:25:21Z</dcterms:modified>
</cp:coreProperties>
</file>