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6" r:id="rId1"/>
  </p:sldMasterIdLst>
  <p:notesMasterIdLst>
    <p:notesMasterId r:id="rId16"/>
  </p:notesMasterIdLst>
  <p:sldIdLst>
    <p:sldId id="269" r:id="rId2"/>
    <p:sldId id="271" r:id="rId3"/>
    <p:sldId id="257" r:id="rId4"/>
    <p:sldId id="258" r:id="rId5"/>
    <p:sldId id="259" r:id="rId6"/>
    <p:sldId id="260" r:id="rId7"/>
    <p:sldId id="261" r:id="rId8"/>
    <p:sldId id="264" r:id="rId9"/>
    <p:sldId id="265" r:id="rId10"/>
    <p:sldId id="266" r:id="rId11"/>
    <p:sldId id="267" r:id="rId12"/>
    <p:sldId id="268" r:id="rId13"/>
    <p:sldId id="263"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3957A2-B50C-4E58-849E-9055C8BF61A5}" v="4" dt="2026-01-13T15:31:31.7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89" autoAdjust="0"/>
  </p:normalViewPr>
  <p:slideViewPr>
    <p:cSldViewPr snapToGrid="0">
      <p:cViewPr varScale="1">
        <p:scale>
          <a:sx n="90" d="100"/>
          <a:sy n="90" d="100"/>
        </p:scale>
        <p:origin x="39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nton, Sheila D (DOS)" userId="3c4275d3-74d4-4b13-af1b-58c082fdf13c" providerId="ADAL" clId="{358463C1-9DAC-430D-971C-C2C881F033BE}"/>
    <pc:docChg chg="custSel modSld">
      <pc:chgData name="Hunton, Sheila D (DOS)" userId="3c4275d3-74d4-4b13-af1b-58c082fdf13c" providerId="ADAL" clId="{358463C1-9DAC-430D-971C-C2C881F033BE}" dt="2026-01-13T15:29:31.799" v="8" actId="13242"/>
      <pc:docMkLst>
        <pc:docMk/>
      </pc:docMkLst>
      <pc:sldChg chg="modSp mod">
        <pc:chgData name="Hunton, Sheila D (DOS)" userId="3c4275d3-74d4-4b13-af1b-58c082fdf13c" providerId="ADAL" clId="{358463C1-9DAC-430D-971C-C2C881F033BE}" dt="2026-01-13T15:26:56.461" v="6" actId="20577"/>
        <pc:sldMkLst>
          <pc:docMk/>
          <pc:sldMk cId="1345013927" sldId="259"/>
        </pc:sldMkLst>
        <pc:spChg chg="mod">
          <ac:chgData name="Hunton, Sheila D (DOS)" userId="3c4275d3-74d4-4b13-af1b-58c082fdf13c" providerId="ADAL" clId="{358463C1-9DAC-430D-971C-C2C881F033BE}" dt="2026-01-13T15:26:56.461" v="6" actId="20577"/>
          <ac:spMkLst>
            <pc:docMk/>
            <pc:sldMk cId="1345013927" sldId="259"/>
            <ac:spMk id="2" creationId="{E3BF9A36-FD63-4A6E-BEF5-18165A9B4170}"/>
          </ac:spMkLst>
        </pc:spChg>
      </pc:sldChg>
      <pc:sldChg chg="delSp mod">
        <pc:chgData name="Hunton, Sheila D (DOS)" userId="3c4275d3-74d4-4b13-af1b-58c082fdf13c" providerId="ADAL" clId="{358463C1-9DAC-430D-971C-C2C881F033BE}" dt="2026-01-13T15:25:55.985" v="0" actId="478"/>
        <pc:sldMkLst>
          <pc:docMk/>
          <pc:sldMk cId="2025266460" sldId="269"/>
        </pc:sldMkLst>
        <pc:spChg chg="del">
          <ac:chgData name="Hunton, Sheila D (DOS)" userId="3c4275d3-74d4-4b13-af1b-58c082fdf13c" providerId="ADAL" clId="{358463C1-9DAC-430D-971C-C2C881F033BE}" dt="2026-01-13T15:25:55.985" v="0" actId="478"/>
          <ac:spMkLst>
            <pc:docMk/>
            <pc:sldMk cId="2025266460" sldId="269"/>
            <ac:spMk id="3" creationId="{17FC59D4-DCF3-0E6D-5F85-26374FC1C0B3}"/>
          </ac:spMkLst>
        </pc:spChg>
      </pc:sldChg>
      <pc:sldChg chg="modSp mod">
        <pc:chgData name="Hunton, Sheila D (DOS)" userId="3c4275d3-74d4-4b13-af1b-58c082fdf13c" providerId="ADAL" clId="{358463C1-9DAC-430D-971C-C2C881F033BE}" dt="2026-01-13T15:29:31.799" v="8" actId="13242"/>
        <pc:sldMkLst>
          <pc:docMk/>
          <pc:sldMk cId="2370578599" sldId="270"/>
        </pc:sldMkLst>
        <pc:graphicFrameChg chg="modGraphic">
          <ac:chgData name="Hunton, Sheila D (DOS)" userId="3c4275d3-74d4-4b13-af1b-58c082fdf13c" providerId="ADAL" clId="{358463C1-9DAC-430D-971C-C2C881F033BE}" dt="2026-01-13T15:29:31.799" v="8" actId="13242"/>
          <ac:graphicFrameMkLst>
            <pc:docMk/>
            <pc:sldMk cId="2370578599" sldId="270"/>
            <ac:graphicFrameMk id="5" creationId="{99F86009-CC71-3B78-904A-71CBB9D0AD4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8FFB4D-95D2-4147-B6FA-2665F2E7F8D1}" type="datetimeFigureOut">
              <a:rPr lang="en-US" smtClean="0"/>
              <a:t>1/13/2026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3AF99-04B2-4657-83CA-B42CA4A63056}" type="slidenum">
              <a:rPr lang="en-US" smtClean="0"/>
              <a:t>‹#›</a:t>
            </a:fld>
            <a:endParaRPr lang="en-US"/>
          </a:p>
        </p:txBody>
      </p:sp>
    </p:spTree>
    <p:extLst>
      <p:ext uri="{BB962C8B-B14F-4D97-AF65-F5344CB8AC3E}">
        <p14:creationId xmlns:p14="http://schemas.microsoft.com/office/powerpoint/2010/main" val="3951123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3D2298-2E93-47FB-A43F-B4DECB4624C7}" type="slidenum">
              <a:rPr lang="en-US" smtClean="0"/>
              <a:t>14</a:t>
            </a:fld>
            <a:endParaRPr lang="en-US"/>
          </a:p>
        </p:txBody>
      </p:sp>
    </p:spTree>
    <p:extLst>
      <p:ext uri="{BB962C8B-B14F-4D97-AF65-F5344CB8AC3E}">
        <p14:creationId xmlns:p14="http://schemas.microsoft.com/office/powerpoint/2010/main" val="26642816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2" name="Picture 11" descr="Logo&#10;&#10;Description automatically generated with low confidence">
            <a:extLst>
              <a:ext uri="{FF2B5EF4-FFF2-40B4-BE49-F238E27FC236}">
                <a16:creationId xmlns:a16="http://schemas.microsoft.com/office/drawing/2014/main" id="{40A9A536-F781-94D6-91EB-599C1C3B92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507066" y="1374379"/>
            <a:ext cx="7766936" cy="1782824"/>
          </a:xfrm>
        </p:spPr>
        <p:txBody>
          <a:bodyPr anchor="b">
            <a:noAutofit/>
          </a:bodyPr>
          <a:lstStyle>
            <a:lvl1pPr algn="r">
              <a:defRPr sz="5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Subtitle 2"/>
          <p:cNvSpPr>
            <a:spLocks noGrp="1"/>
          </p:cNvSpPr>
          <p:nvPr>
            <p:ph type="subTitle" idx="1"/>
          </p:nvPr>
        </p:nvSpPr>
        <p:spPr>
          <a:xfrm>
            <a:off x="1507066" y="3157203"/>
            <a:ext cx="7766936" cy="1096899"/>
          </a:xfrm>
        </p:spPr>
        <p:txBody>
          <a:bodyPr anchor="t"/>
          <a:lstStyle>
            <a:lvl1pPr marL="0" indent="0" algn="r">
              <a:buNone/>
              <a:defRPr>
                <a:solidFill>
                  <a:srgbClr val="FED206"/>
                </a:solidFill>
                <a:latin typeface="Lucida Fax" panose="020606020505050202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1488040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A picture containing background pattern&#10;&#10;Description automatically generated">
            <a:extLst>
              <a:ext uri="{FF2B5EF4-FFF2-40B4-BE49-F238E27FC236}">
                <a16:creationId xmlns:a16="http://schemas.microsoft.com/office/drawing/2014/main" id="{89EDA77D-B2A2-15DC-3DFE-6A8E364FB8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5" y="609600"/>
            <a:ext cx="8596668" cy="3403600"/>
          </a:xfrm>
        </p:spPr>
        <p:txBody>
          <a:bodyPr anchor="ctr">
            <a:normAutofit/>
          </a:bodyPr>
          <a:lstStyle>
            <a:lvl1pPr algn="l">
              <a:defRPr sz="4400" b="1" cap="none">
                <a:solidFill>
                  <a:srgbClr val="01549F"/>
                </a:solidFill>
                <a:latin typeface="Lucida Fax" panose="02060602050505020204" pitchFamily="18" charset="0"/>
              </a:defRPr>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1480170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62212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21557024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21361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1"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32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26013636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3589475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685910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2681883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A picture containing background pattern&#10;&#10;Description automatically generated">
            <a:extLst>
              <a:ext uri="{FF2B5EF4-FFF2-40B4-BE49-F238E27FC236}">
                <a16:creationId xmlns:a16="http://schemas.microsoft.com/office/drawing/2014/main" id="{F8E9A13E-7B77-2EE9-C4F8-663DFA28A6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609600"/>
            <a:ext cx="9254066" cy="1320800"/>
          </a:xfrm>
        </p:spPr>
        <p:txBody>
          <a:bodyPr>
            <a:no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Content Placeholder 2"/>
          <p:cNvSpPr>
            <a:spLocks noGrp="1"/>
          </p:cNvSpPr>
          <p:nvPr>
            <p:ph idx="1"/>
          </p:nvPr>
        </p:nvSpPr>
        <p:spPr>
          <a:xfrm>
            <a:off x="677334" y="2160589"/>
            <a:ext cx="9711266" cy="3880773"/>
          </a:xfrm>
        </p:spPr>
        <p:txBody>
          <a:bodyPr>
            <a:normAutofit/>
          </a:bodyPr>
          <a:lstStyle>
            <a:lvl1pPr>
              <a:buClr>
                <a:srgbClr val="FED206"/>
              </a:buClr>
              <a:defRPr sz="3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8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4188709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4" y="2700867"/>
            <a:ext cx="9546165" cy="1826581"/>
          </a:xfrm>
        </p:spPr>
        <p:txBody>
          <a:bodyPr anchor="b">
            <a:normAutofit/>
          </a:bodyPr>
          <a:lstStyle>
            <a:lvl1pPr algn="l">
              <a:defRPr sz="4800" b="1" cap="none">
                <a:solidFill>
                  <a:srgbClr val="01549F"/>
                </a:solidFill>
                <a:latin typeface="Lucida Fax" panose="02060602050505020204" pitchFamily="18" charset="0"/>
              </a:defRPr>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9546164" cy="860400"/>
          </a:xfrm>
        </p:spPr>
        <p:txBody>
          <a:bodyPr anchor="t"/>
          <a:lstStyle>
            <a:lvl1pPr marL="0" indent="0" algn="l">
              <a:buNone/>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3944584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49693E44-9B8D-6991-DF53-FF08D0D833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no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normAutofit/>
          </a:bodyPr>
          <a:lstStyle>
            <a:lvl1pPr>
              <a:buClr>
                <a:srgbClr val="FED206"/>
              </a:buClr>
              <a:defRPr sz="2800">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400">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2000">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800">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800">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normAutofit/>
          </a:bodyPr>
          <a:lstStyle>
            <a:lvl1pPr>
              <a:buClr>
                <a:srgbClr val="FED206"/>
              </a:buClr>
              <a:defRPr sz="2800">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400">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2000">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800">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800">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1E85FF-FC03-41F4-997C-115CBBE83E08}"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2427048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A picture containing background pattern&#10;&#10;Description automatically generated">
            <a:extLst>
              <a:ext uri="{FF2B5EF4-FFF2-40B4-BE49-F238E27FC236}">
                <a16:creationId xmlns:a16="http://schemas.microsoft.com/office/drawing/2014/main" id="{6985CD3E-CE9F-7556-6BEC-011862662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norm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solidFill>
                  <a:srgbClr val="01549F"/>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lvl1pPr>
              <a:buClr>
                <a:srgbClr val="FED206"/>
              </a:buClr>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18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solidFill>
                  <a:srgbClr val="01549F"/>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lvl1pPr>
              <a:buClr>
                <a:srgbClr val="FED206"/>
              </a:buClr>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18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1E85FF-FC03-41F4-997C-115CBBE83E08}" type="datetimeFigureOut">
              <a:rPr lang="en-US" smtClean="0"/>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3640375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4407BAA-8BEE-01C5-4FC2-892EF3747B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609600"/>
            <a:ext cx="8596668" cy="1320800"/>
          </a:xfrm>
        </p:spPr>
        <p:txBody>
          <a:bodyPr>
            <a:no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1E85FF-FC03-41F4-997C-115CBBE83E08}" type="datetimeFigureOut">
              <a:rPr lang="en-US" smtClean="0"/>
              <a:t>1/13/2026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2336273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A picture containing background pattern&#10;&#10;Description automatically generated">
            <a:extLst>
              <a:ext uri="{FF2B5EF4-FFF2-40B4-BE49-F238E27FC236}">
                <a16:creationId xmlns:a16="http://schemas.microsoft.com/office/drawing/2014/main" id="{2686577C-3920-517F-5A12-197AE97EE9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B1E85FF-FC03-41F4-997C-115CBBE83E08}" type="datetimeFigureOut">
              <a:rPr lang="en-US" smtClean="0"/>
              <a:t>1/13/2026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651544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AE1C6832-648E-3952-618F-F622AF81CE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1498604"/>
            <a:ext cx="3854528" cy="1278466"/>
          </a:xfrm>
        </p:spPr>
        <p:txBody>
          <a:bodyPr anchor="b">
            <a:normAutofit/>
          </a:bodyPr>
          <a:lstStyle>
            <a:lvl1pPr>
              <a:defRPr sz="28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lvl1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1E85FF-FC03-41F4-997C-115CBBE83E08}"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3320656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75E0841F-CC4E-3DCF-E870-2BC4E667CE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4800600"/>
            <a:ext cx="8596667" cy="566738"/>
          </a:xfrm>
        </p:spPr>
        <p:txBody>
          <a:bodyPr anchor="b">
            <a:noAutofit/>
          </a:bodyPr>
          <a:lstStyle>
            <a:lvl1pPr algn="l">
              <a:defRPr sz="3200" b="1">
                <a:latin typeface="Lucida Fax" panose="02060602050505020204" pitchFamily="18" charset="0"/>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1E85FF-FC03-41F4-997C-115CBBE83E08}"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938039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8A6777A2-3E6B-B6D0-8BE9-7DB9050700D7}"/>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B1E85FF-FC03-41F4-997C-115CBBE83E08}" type="datetimeFigureOut">
              <a:rPr lang="en-US" smtClean="0"/>
              <a:t>1/13/2026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7E7351-9026-4663-8C03-57C1FA7E1467}" type="slidenum">
              <a:rPr lang="en-US" smtClean="0"/>
              <a:t>‹#›</a:t>
            </a:fld>
            <a:endParaRPr lang="en-US"/>
          </a:p>
        </p:txBody>
      </p:sp>
    </p:spTree>
    <p:extLst>
      <p:ext uri="{BB962C8B-B14F-4D97-AF65-F5344CB8AC3E}">
        <p14:creationId xmlns:p14="http://schemas.microsoft.com/office/powerpoint/2010/main" val="1342531025"/>
      </p:ext>
    </p:extLst>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 id="2147483878" r:id="rId12"/>
    <p:sldLayoutId id="2147483879" r:id="rId13"/>
    <p:sldLayoutId id="2147483880" r:id="rId14"/>
    <p:sldLayoutId id="2147483881" r:id="rId15"/>
    <p:sldLayoutId id="2147483882" r:id="rId16"/>
    <p:sldLayoutId id="2147483883" r:id="rId17"/>
  </p:sldLayoutIdLst>
  <p:txStyles>
    <p:titleStyle>
      <a:lvl1pPr algn="l" defTabSz="457200" rtl="0" eaLnBrk="1" latinLnBrk="0" hangingPunct="1">
        <a:spcBef>
          <a:spcPct val="0"/>
        </a:spcBef>
        <a:buNone/>
        <a:defRPr sz="4400" b="1" kern="1200">
          <a:solidFill>
            <a:srgbClr val="01549F"/>
          </a:solidFill>
          <a:latin typeface="Lucida Fax" panose="02060602050505020204" pitchFamily="18"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rgbClr val="FED206"/>
        </a:buClr>
        <a:buSzPct val="80000"/>
        <a:buFont typeface="Wingdings 3" charset="2"/>
        <a:buChar char=""/>
        <a:defRPr sz="28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742950" indent="-285750" algn="l" defTabSz="457200" rtl="0" eaLnBrk="1" latinLnBrk="0" hangingPunct="1">
        <a:spcBef>
          <a:spcPts val="1000"/>
        </a:spcBef>
        <a:spcAft>
          <a:spcPts val="0"/>
        </a:spcAft>
        <a:buClr>
          <a:srgbClr val="FED206"/>
        </a:buClr>
        <a:buSzPct val="80000"/>
        <a:buFont typeface="Wingdings 3" charset="2"/>
        <a:buChar char=""/>
        <a:defRPr sz="2400" kern="12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1143000" indent="-228600" algn="l" defTabSz="457200" rtl="0" eaLnBrk="1" latinLnBrk="0" hangingPunct="1">
        <a:spcBef>
          <a:spcPts val="1000"/>
        </a:spcBef>
        <a:spcAft>
          <a:spcPts val="0"/>
        </a:spcAft>
        <a:buClr>
          <a:srgbClr val="FED206"/>
        </a:buClr>
        <a:buSzPct val="80000"/>
        <a:buFont typeface="Wingdings 3" charset="2"/>
        <a:buChar char=""/>
        <a:defRPr sz="2000" kern="12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600200" indent="-228600" algn="l" defTabSz="457200" rtl="0" eaLnBrk="1" latinLnBrk="0" hangingPunct="1">
        <a:spcBef>
          <a:spcPts val="1000"/>
        </a:spcBef>
        <a:spcAft>
          <a:spcPts val="0"/>
        </a:spcAft>
        <a:buClr>
          <a:srgbClr val="FED206"/>
        </a:buClr>
        <a:buSzPct val="80000"/>
        <a:buFont typeface="Wingdings 3" charset="2"/>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2057400" indent="-228600" algn="l" defTabSz="457200" rtl="0" eaLnBrk="1" latinLnBrk="0" hangingPunct="1">
        <a:spcBef>
          <a:spcPts val="1000"/>
        </a:spcBef>
        <a:spcAft>
          <a:spcPts val="0"/>
        </a:spcAft>
        <a:buClr>
          <a:srgbClr val="FED206"/>
        </a:buClr>
        <a:buSzPct val="80000"/>
        <a:buFont typeface="Wingdings 3" charset="2"/>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hyperlink" Target="https://education.delaware.gov/wp-content/uploads/2023/12/2023_CTE_Fiscal_Policy.pdf" TargetMode="Externa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2A06C-D092-C6EC-B1F4-03FF2EC03D79}"/>
              </a:ext>
            </a:extLst>
          </p:cNvPr>
          <p:cNvSpPr>
            <a:spLocks noGrp="1"/>
          </p:cNvSpPr>
          <p:nvPr>
            <p:ph type="ctrTitle"/>
          </p:nvPr>
        </p:nvSpPr>
        <p:spPr/>
        <p:txBody>
          <a:bodyPr/>
          <a:lstStyle/>
          <a:p>
            <a:r>
              <a:rPr lang="en-US" dirty="0"/>
              <a:t>CTE </a:t>
            </a:r>
            <a:r>
              <a:rPr lang="en-US" sz="5400" b="1" dirty="0"/>
              <a:t>Perkins </a:t>
            </a:r>
            <a:br>
              <a:rPr lang="en-US" sz="5400" b="1" dirty="0"/>
            </a:br>
            <a:r>
              <a:rPr lang="en-US" sz="5400" b="1" dirty="0"/>
              <a:t>Funding Basics </a:t>
            </a:r>
            <a:endParaRPr lang="en-US" dirty="0"/>
          </a:p>
        </p:txBody>
      </p:sp>
    </p:spTree>
    <p:extLst>
      <p:ext uri="{BB962C8B-B14F-4D97-AF65-F5344CB8AC3E}">
        <p14:creationId xmlns:p14="http://schemas.microsoft.com/office/powerpoint/2010/main" val="2025266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9C72D-27B7-C9D5-036E-5514E6AE64A3}"/>
              </a:ext>
            </a:extLst>
          </p:cNvPr>
          <p:cNvSpPr>
            <a:spLocks noGrp="1"/>
          </p:cNvSpPr>
          <p:nvPr>
            <p:ph type="title"/>
          </p:nvPr>
        </p:nvSpPr>
        <p:spPr/>
        <p:txBody>
          <a:bodyPr/>
          <a:lstStyle/>
          <a:p>
            <a:r>
              <a:rPr lang="en-US" dirty="0"/>
              <a:t>Requirements</a:t>
            </a:r>
          </a:p>
        </p:txBody>
      </p:sp>
      <p:sp>
        <p:nvSpPr>
          <p:cNvPr id="3" name="Content Placeholder 2">
            <a:extLst>
              <a:ext uri="{FF2B5EF4-FFF2-40B4-BE49-F238E27FC236}">
                <a16:creationId xmlns:a16="http://schemas.microsoft.com/office/drawing/2014/main" id="{80FEE8DA-4268-FB8C-6B48-CC476D76D4A8}"/>
              </a:ext>
            </a:extLst>
          </p:cNvPr>
          <p:cNvSpPr>
            <a:spLocks noGrp="1"/>
          </p:cNvSpPr>
          <p:nvPr>
            <p:ph sz="quarter" idx="13"/>
          </p:nvPr>
        </p:nvSpPr>
        <p:spPr>
          <a:xfrm>
            <a:off x="677334" y="1930400"/>
            <a:ext cx="10363826" cy="3424107"/>
          </a:xfrm>
        </p:spPr>
        <p:txBody>
          <a:bodyPr/>
          <a:lstStyle/>
          <a:p>
            <a:r>
              <a:rPr lang="en-US" dirty="0"/>
              <a:t>Funds may not be used to supplant available state or local salary sources but may be used to supplement new program initiatives.</a:t>
            </a:r>
          </a:p>
          <a:p>
            <a:r>
              <a:rPr lang="en-US" dirty="0"/>
              <a:t>Administration and indirect costs must total no more than 5%.</a:t>
            </a:r>
          </a:p>
          <a:p>
            <a:r>
              <a:rPr lang="en-US" dirty="0"/>
              <a:t>Additional recommendations/guidance is provided in the CTE Fiscal and Accountability Policy and Procedures.</a:t>
            </a:r>
          </a:p>
        </p:txBody>
      </p:sp>
    </p:spTree>
    <p:extLst>
      <p:ext uri="{BB962C8B-B14F-4D97-AF65-F5344CB8AC3E}">
        <p14:creationId xmlns:p14="http://schemas.microsoft.com/office/powerpoint/2010/main" val="3816852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35920-3FDC-B659-0EB2-198C3E71551F}"/>
              </a:ext>
            </a:extLst>
          </p:cNvPr>
          <p:cNvSpPr>
            <a:spLocks noGrp="1"/>
          </p:cNvSpPr>
          <p:nvPr>
            <p:ph type="title"/>
          </p:nvPr>
        </p:nvSpPr>
        <p:spPr/>
        <p:txBody>
          <a:bodyPr/>
          <a:lstStyle/>
          <a:p>
            <a:r>
              <a:rPr lang="en-US" dirty="0"/>
              <a:t>How Can Perkins Funds Be Used (Chart)</a:t>
            </a:r>
          </a:p>
        </p:txBody>
      </p:sp>
      <p:sp>
        <p:nvSpPr>
          <p:cNvPr id="3" name="Content Placeholder 2">
            <a:extLst>
              <a:ext uri="{FF2B5EF4-FFF2-40B4-BE49-F238E27FC236}">
                <a16:creationId xmlns:a16="http://schemas.microsoft.com/office/drawing/2014/main" id="{98976196-C950-0CCC-A793-E6ECF9ACDBCD}"/>
              </a:ext>
            </a:extLst>
          </p:cNvPr>
          <p:cNvSpPr>
            <a:spLocks noGrp="1"/>
          </p:cNvSpPr>
          <p:nvPr>
            <p:ph sz="quarter" idx="13"/>
          </p:nvPr>
        </p:nvSpPr>
        <p:spPr/>
        <p:txBody>
          <a:bodyPr>
            <a:normAutofit lnSpcReduction="10000"/>
          </a:bodyPr>
          <a:lstStyle/>
          <a:p>
            <a:r>
              <a:rPr lang="en-US" dirty="0"/>
              <a:t>Handout</a:t>
            </a:r>
          </a:p>
          <a:p>
            <a:r>
              <a:rPr lang="en-US" dirty="0"/>
              <a:t>Strengthening Career and Technical Education for the 21st Century (Perkins V) Allowable and Non-Permissive Uses of Funds Guidance </a:t>
            </a:r>
          </a:p>
          <a:p>
            <a:endParaRPr lang="en-US" dirty="0"/>
          </a:p>
          <a:p>
            <a:r>
              <a:rPr lang="en-US" dirty="0"/>
              <a:t>This chart is a great resource and contains </a:t>
            </a:r>
            <a:r>
              <a:rPr lang="en-US" dirty="0">
                <a:highlight>
                  <a:srgbClr val="00FF00"/>
                </a:highlight>
              </a:rPr>
              <a:t>Allowable</a:t>
            </a:r>
            <a:r>
              <a:rPr lang="en-US" dirty="0"/>
              <a:t>, </a:t>
            </a:r>
            <a:r>
              <a:rPr lang="en-US" dirty="0">
                <a:highlight>
                  <a:srgbClr val="FFFF00"/>
                </a:highlight>
              </a:rPr>
              <a:t>Allowable with Considerations</a:t>
            </a:r>
            <a:r>
              <a:rPr lang="en-US" dirty="0"/>
              <a:t>, and </a:t>
            </a:r>
            <a:r>
              <a:rPr lang="en-US" dirty="0">
                <a:highlight>
                  <a:srgbClr val="FF0000"/>
                </a:highlight>
              </a:rPr>
              <a:t>Non-Permissive </a:t>
            </a:r>
            <a:r>
              <a:rPr lang="en-US" dirty="0"/>
              <a:t>categories for quick reference.  </a:t>
            </a:r>
          </a:p>
        </p:txBody>
      </p:sp>
    </p:spTree>
    <p:extLst>
      <p:ext uri="{BB962C8B-B14F-4D97-AF65-F5344CB8AC3E}">
        <p14:creationId xmlns:p14="http://schemas.microsoft.com/office/powerpoint/2010/main" val="2180886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3ACA0-0435-EE88-8D6F-09C0F0A72DDE}"/>
              </a:ext>
            </a:extLst>
          </p:cNvPr>
          <p:cNvSpPr>
            <a:spLocks noGrp="1"/>
          </p:cNvSpPr>
          <p:nvPr>
            <p:ph type="title"/>
          </p:nvPr>
        </p:nvSpPr>
        <p:spPr/>
        <p:txBody>
          <a:bodyPr/>
          <a:lstStyle/>
          <a:p>
            <a:r>
              <a:rPr lang="en-US" dirty="0"/>
              <a:t>Group Resource Time</a:t>
            </a:r>
          </a:p>
        </p:txBody>
      </p:sp>
      <p:sp>
        <p:nvSpPr>
          <p:cNvPr id="3" name="Content Placeholder 2">
            <a:extLst>
              <a:ext uri="{FF2B5EF4-FFF2-40B4-BE49-F238E27FC236}">
                <a16:creationId xmlns:a16="http://schemas.microsoft.com/office/drawing/2014/main" id="{465CBE14-1EEA-35E8-ABB1-C8D878338D12}"/>
              </a:ext>
            </a:extLst>
          </p:cNvPr>
          <p:cNvSpPr>
            <a:spLocks noGrp="1"/>
          </p:cNvSpPr>
          <p:nvPr>
            <p:ph sz="quarter" idx="13"/>
          </p:nvPr>
        </p:nvSpPr>
        <p:spPr>
          <a:xfrm>
            <a:off x="677334" y="1930400"/>
            <a:ext cx="10363826" cy="3424107"/>
          </a:xfrm>
        </p:spPr>
        <p:txBody>
          <a:bodyPr/>
          <a:lstStyle/>
          <a:p>
            <a:r>
              <a:rPr lang="en-US" dirty="0"/>
              <a:t>Please take this time to discuss the information with the following groups:</a:t>
            </a:r>
          </a:p>
          <a:p>
            <a:pPr lvl="1"/>
            <a:r>
              <a:rPr lang="en-US" dirty="0"/>
              <a:t>Your own teaching department.</a:t>
            </a:r>
          </a:p>
          <a:p>
            <a:pPr lvl="1"/>
            <a:r>
              <a:rPr lang="en-US" dirty="0"/>
              <a:t>Teachers at other schools in your pathway.</a:t>
            </a:r>
          </a:p>
          <a:p>
            <a:pPr lvl="1"/>
            <a:r>
              <a:rPr lang="en-US" dirty="0"/>
              <a:t>Administrators from your school district.  </a:t>
            </a:r>
          </a:p>
        </p:txBody>
      </p:sp>
    </p:spTree>
    <p:extLst>
      <p:ext uri="{BB962C8B-B14F-4D97-AF65-F5344CB8AC3E}">
        <p14:creationId xmlns:p14="http://schemas.microsoft.com/office/powerpoint/2010/main" val="2748396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AE926-A662-4183-B4F1-D58B1758F258}"/>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6C220C83-3E68-4F65-AE66-9C685718B5E3}"/>
              </a:ext>
            </a:extLst>
          </p:cNvPr>
          <p:cNvSpPr>
            <a:spLocks noGrp="1"/>
          </p:cNvSpPr>
          <p:nvPr>
            <p:ph sz="quarter" idx="13"/>
          </p:nvPr>
        </p:nvSpPr>
        <p:spPr>
          <a:xfrm>
            <a:off x="677334" y="1930400"/>
            <a:ext cx="10363826" cy="3424107"/>
          </a:xfrm>
        </p:spPr>
        <p:txBody>
          <a:bodyPr>
            <a:normAutofit fontScale="85000" lnSpcReduction="20000"/>
          </a:bodyPr>
          <a:lstStyle/>
          <a:p>
            <a:r>
              <a:rPr lang="en-US" dirty="0">
                <a:hlinkClick r:id="rId2"/>
              </a:rPr>
              <a:t>Delaware Department of Education Career and Technical Education- Fiscal and Accountability Policies and Procedures, August 2023.</a:t>
            </a:r>
            <a:endParaRPr lang="en-US" dirty="0"/>
          </a:p>
          <a:p>
            <a:r>
              <a:rPr lang="en-US" dirty="0"/>
              <a:t>Delaware State Plan Perkins V</a:t>
            </a:r>
          </a:p>
          <a:p>
            <a:r>
              <a:rPr lang="en-US" dirty="0"/>
              <a:t>How Can Perkins Funds Be Used</a:t>
            </a:r>
          </a:p>
          <a:p>
            <a:r>
              <a:rPr lang="en-US" dirty="0"/>
              <a:t>Perkins CGA Guidance </a:t>
            </a:r>
          </a:p>
          <a:p>
            <a:r>
              <a:rPr lang="en-US" dirty="0"/>
              <a:t>All resources are from the Delaware Department of Education website, Spring 2023.   </a:t>
            </a:r>
          </a:p>
          <a:p>
            <a:r>
              <a:rPr lang="en-US" dirty="0"/>
              <a:t>For more detailed information please refer to the Delaware Department of Education.  </a:t>
            </a:r>
          </a:p>
          <a:p>
            <a:endParaRPr lang="en-US" dirty="0"/>
          </a:p>
        </p:txBody>
      </p:sp>
    </p:spTree>
    <p:extLst>
      <p:ext uri="{BB962C8B-B14F-4D97-AF65-F5344CB8AC3E}">
        <p14:creationId xmlns:p14="http://schemas.microsoft.com/office/powerpoint/2010/main" val="1786981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8A0D5-E7C6-4A74-B546-304E8DFEB198}"/>
              </a:ext>
            </a:extLst>
          </p:cNvPr>
          <p:cNvSpPr>
            <a:spLocks noGrp="1"/>
          </p:cNvSpPr>
          <p:nvPr>
            <p:ph type="title"/>
          </p:nvPr>
        </p:nvSpPr>
        <p:spPr/>
        <p:txBody>
          <a:bodyPr/>
          <a:lstStyle/>
          <a:p>
            <a:r>
              <a:rPr lang="en-US" dirty="0"/>
              <a:t>Contact DACCTE</a:t>
            </a:r>
          </a:p>
        </p:txBody>
      </p:sp>
      <p:graphicFrame>
        <p:nvGraphicFramePr>
          <p:cNvPr id="5" name="Content Placeholder 4">
            <a:extLst>
              <a:ext uri="{FF2B5EF4-FFF2-40B4-BE49-F238E27FC236}">
                <a16:creationId xmlns:a16="http://schemas.microsoft.com/office/drawing/2014/main" id="{99F86009-CC71-3B78-904A-71CBB9D0AD42}"/>
              </a:ext>
            </a:extLst>
          </p:cNvPr>
          <p:cNvGraphicFramePr>
            <a:graphicFrameLocks noGrp="1"/>
          </p:cNvGraphicFramePr>
          <p:nvPr>
            <p:ph idx="1"/>
            <p:extLst>
              <p:ext uri="{D42A27DB-BD31-4B8C-83A1-F6EECF244321}">
                <p14:modId xmlns:p14="http://schemas.microsoft.com/office/powerpoint/2010/main" val="3206207488"/>
              </p:ext>
            </p:extLst>
          </p:nvPr>
        </p:nvGraphicFramePr>
        <p:xfrm>
          <a:off x="472017" y="1691325"/>
          <a:ext cx="9664700" cy="4557075"/>
        </p:xfrm>
        <a:graphic>
          <a:graphicData uri="http://schemas.openxmlformats.org/drawingml/2006/table">
            <a:tbl>
              <a:tblPr firstRow="1" bandRow="1">
                <a:tableStyleId>{5940675A-B579-460E-94D1-54222C63F5DA}</a:tableStyleId>
              </a:tblPr>
              <a:tblGrid>
                <a:gridCol w="4089400">
                  <a:extLst>
                    <a:ext uri="{9D8B030D-6E8A-4147-A177-3AD203B41FA5}">
                      <a16:colId xmlns:a16="http://schemas.microsoft.com/office/drawing/2014/main" val="1672376700"/>
                    </a:ext>
                  </a:extLst>
                </a:gridCol>
                <a:gridCol w="5575300">
                  <a:extLst>
                    <a:ext uri="{9D8B030D-6E8A-4147-A177-3AD203B41FA5}">
                      <a16:colId xmlns:a16="http://schemas.microsoft.com/office/drawing/2014/main" val="3270273521"/>
                    </a:ext>
                  </a:extLst>
                </a:gridCol>
              </a:tblGrid>
              <a:tr h="649287">
                <a:tc>
                  <a:txBody>
                    <a:bodyPr/>
                    <a:lstStyle/>
                    <a:p>
                      <a:pPr algn="ctr"/>
                      <a:endParaRPr lang="en-US" sz="2400" b="1" dirty="0">
                        <a:latin typeface="Calibri" panose="020F0502020204030204" pitchFamily="34" charset="0"/>
                        <a:ea typeface="Calibri" panose="020F0502020204030204" pitchFamily="34" charset="0"/>
                        <a:cs typeface="Calibri" panose="020F0502020204030204" pitchFamily="34" charset="0"/>
                      </a:endParaRPr>
                    </a:p>
                    <a:p>
                      <a:pPr algn="ctr"/>
                      <a:r>
                        <a:rPr lang="en-US" sz="2400" b="1" dirty="0">
                          <a:latin typeface="Calibri" panose="020F0502020204030204" pitchFamily="34" charset="0"/>
                          <a:ea typeface="Calibri" panose="020F0502020204030204" pitchFamily="34" charset="0"/>
                          <a:cs typeface="Calibri" panose="020F0502020204030204" pitchFamily="34" charset="0"/>
                        </a:rPr>
                        <a:t>Mailing Address</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a:t>Jesse S. Cooper Building</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a:t>Suite 143</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a:t>417 Federal Street</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a:t>Dover, DE 19901</a:t>
                      </a:r>
                    </a:p>
                  </a:txBody>
                  <a:tcPr/>
                </a:tc>
                <a:extLst>
                  <a:ext uri="{0D108BD9-81ED-4DB2-BD59-A6C34878D82A}">
                    <a16:rowId xmlns:a16="http://schemas.microsoft.com/office/drawing/2014/main" val="4003541412"/>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Website</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hlinkClick r:id="" action="ppaction://noaction"/>
                        </a:rPr>
                        <a:t>www.daccte.delaware.gov</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38641629"/>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Phone</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rPr>
                        <a:t>302-744-4982</a:t>
                      </a:r>
                    </a:p>
                  </a:txBody>
                  <a:tcPr/>
                </a:tc>
                <a:extLst>
                  <a:ext uri="{0D108BD9-81ED-4DB2-BD59-A6C34878D82A}">
                    <a16:rowId xmlns:a16="http://schemas.microsoft.com/office/drawing/2014/main" val="2432150643"/>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Executive Director Email</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hlinkClick r:id="" action="ppaction://noaction"/>
                        </a:rPr>
                        <a:t>christopher.stahl@delaware.gov</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263954597"/>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CTE Specialist Email</a:t>
                      </a:r>
                    </a:p>
                  </a:txBody>
                  <a:tcPr>
                    <a:solidFill>
                      <a:schemeClr val="accent4">
                        <a:lumMod val="40000"/>
                        <a:lumOff val="60000"/>
                      </a:schemeClr>
                    </a:solidFill>
                  </a:tcPr>
                </a:tc>
                <a:tc>
                  <a:txBody>
                    <a:bodyPr/>
                    <a:lstStyle/>
                    <a:p>
                      <a:pPr algn="ctr"/>
                      <a:r>
                        <a:rPr lang="en-US" sz="2400" dirty="0">
                          <a:latin typeface="Calibri" panose="020F0502020204030204" pitchFamily="34" charset="0"/>
                          <a:ea typeface="Calibri" panose="020F0502020204030204" pitchFamily="34" charset="0"/>
                          <a:cs typeface="Calibri" panose="020F0502020204030204" pitchFamily="34" charset="0"/>
                          <a:hlinkClick r:id="" action="ppaction://noaction"/>
                        </a:rPr>
                        <a:t>caitlin.rozell@delaware.gov</a:t>
                      </a:r>
                      <a:r>
                        <a:rPr lang="en-US" sz="2400" dirty="0">
                          <a:latin typeface="Calibri" panose="020F0502020204030204" pitchFamily="34" charset="0"/>
                          <a:ea typeface="Calibri" panose="020F0502020204030204" pitchFamily="34" charset="0"/>
                          <a:cs typeface="Calibri" panose="020F0502020204030204" pitchFamily="34" charset="0"/>
                        </a:rPr>
                        <a:t>  </a:t>
                      </a:r>
                    </a:p>
                  </a:txBody>
                  <a:tcPr/>
                </a:tc>
                <a:extLst>
                  <a:ext uri="{0D108BD9-81ED-4DB2-BD59-A6C34878D82A}">
                    <a16:rowId xmlns:a16="http://schemas.microsoft.com/office/drawing/2014/main" val="788156225"/>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Administrative Assistant Email</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hlinkClick r:id="" action="ppaction://noaction"/>
                        </a:rPr>
                        <a:t>ann.breeding@delaware.gov</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674041303"/>
                  </a:ext>
                </a:extLst>
              </a:tr>
            </a:tbl>
          </a:graphicData>
        </a:graphic>
      </p:graphicFrame>
    </p:spTree>
    <p:extLst>
      <p:ext uri="{BB962C8B-B14F-4D97-AF65-F5344CB8AC3E}">
        <p14:creationId xmlns:p14="http://schemas.microsoft.com/office/powerpoint/2010/main" val="2370578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BF53E-D0A4-7D1E-CB9C-940D96C718E3}"/>
              </a:ext>
            </a:extLst>
          </p:cNvPr>
          <p:cNvSpPr>
            <a:spLocks noGrp="1"/>
          </p:cNvSpPr>
          <p:nvPr>
            <p:ph type="title"/>
          </p:nvPr>
        </p:nvSpPr>
        <p:spPr/>
        <p:txBody>
          <a:bodyPr/>
          <a:lstStyle/>
          <a:p>
            <a:r>
              <a:rPr lang="en-US" sz="4000" dirty="0"/>
              <a:t>Overview of Content Covered:</a:t>
            </a:r>
          </a:p>
        </p:txBody>
      </p:sp>
      <p:sp>
        <p:nvSpPr>
          <p:cNvPr id="3" name="Content Placeholder 2">
            <a:extLst>
              <a:ext uri="{FF2B5EF4-FFF2-40B4-BE49-F238E27FC236}">
                <a16:creationId xmlns:a16="http://schemas.microsoft.com/office/drawing/2014/main" id="{8A083256-42ED-4295-715E-91B9428A369B}"/>
              </a:ext>
            </a:extLst>
          </p:cNvPr>
          <p:cNvSpPr>
            <a:spLocks noGrp="1"/>
          </p:cNvSpPr>
          <p:nvPr>
            <p:ph idx="1"/>
          </p:nvPr>
        </p:nvSpPr>
        <p:spPr>
          <a:xfrm>
            <a:off x="677334" y="1642533"/>
            <a:ext cx="8596668" cy="4398829"/>
          </a:xfrm>
        </p:spPr>
        <p:txBody>
          <a:bodyPr/>
          <a:lstStyle/>
          <a:p>
            <a:r>
              <a:rPr lang="en-US" dirty="0"/>
              <a:t>Distribution of Perkins Funds</a:t>
            </a:r>
          </a:p>
          <a:p>
            <a:r>
              <a:rPr lang="en-US" dirty="0"/>
              <a:t>How is the 85% divided?</a:t>
            </a:r>
          </a:p>
          <a:p>
            <a:r>
              <a:rPr lang="en-US" dirty="0"/>
              <a:t>Requirements</a:t>
            </a:r>
          </a:p>
          <a:p>
            <a:r>
              <a:rPr lang="en-US" dirty="0"/>
              <a:t>Recommended Caps</a:t>
            </a:r>
          </a:p>
          <a:p>
            <a:r>
              <a:rPr lang="en-US" dirty="0"/>
              <a:t>How can Perkins Funds be used?</a:t>
            </a:r>
          </a:p>
          <a:p>
            <a:r>
              <a:rPr lang="en-US" dirty="0"/>
              <a:t>Resources</a:t>
            </a:r>
          </a:p>
          <a:p>
            <a:endParaRPr lang="en-US" dirty="0"/>
          </a:p>
          <a:p>
            <a:endParaRPr lang="en-US" dirty="0"/>
          </a:p>
          <a:p>
            <a:endParaRPr lang="en-US" dirty="0"/>
          </a:p>
        </p:txBody>
      </p:sp>
      <p:sp>
        <p:nvSpPr>
          <p:cNvPr id="4" name="TextBox 3">
            <a:extLst>
              <a:ext uri="{FF2B5EF4-FFF2-40B4-BE49-F238E27FC236}">
                <a16:creationId xmlns:a16="http://schemas.microsoft.com/office/drawing/2014/main" id="{40D012D7-A20A-9846-0C86-4A43EC164DC4}"/>
              </a:ext>
            </a:extLst>
          </p:cNvPr>
          <p:cNvSpPr txBox="1"/>
          <p:nvPr/>
        </p:nvSpPr>
        <p:spPr>
          <a:xfrm>
            <a:off x="564265" y="6248400"/>
            <a:ext cx="8483599" cy="307777"/>
          </a:xfrm>
          <a:prstGeom prst="rect">
            <a:avLst/>
          </a:prstGeom>
          <a:noFill/>
        </p:spPr>
        <p:txBody>
          <a:bodyPr wrap="square" rtlCol="0">
            <a:spAutoFit/>
          </a:bodyPr>
          <a:lstStyle/>
          <a:p>
            <a:r>
              <a:rPr lang="en-US" sz="1400" dirty="0">
                <a:solidFill>
                  <a:srgbClr val="01549F"/>
                </a:solidFill>
              </a:rPr>
              <a:t>Have more questions? Be sure to contact DACCTE using the contact information on the last slide.</a:t>
            </a:r>
          </a:p>
        </p:txBody>
      </p:sp>
    </p:spTree>
    <p:extLst>
      <p:ext uri="{BB962C8B-B14F-4D97-AF65-F5344CB8AC3E}">
        <p14:creationId xmlns:p14="http://schemas.microsoft.com/office/powerpoint/2010/main" val="3392944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6E8B8-3EE6-4F7A-8500-DC55154EA70E}"/>
              </a:ext>
            </a:extLst>
          </p:cNvPr>
          <p:cNvSpPr>
            <a:spLocks noGrp="1"/>
          </p:cNvSpPr>
          <p:nvPr>
            <p:ph type="title"/>
          </p:nvPr>
        </p:nvSpPr>
        <p:spPr/>
        <p:txBody>
          <a:bodyPr/>
          <a:lstStyle/>
          <a:p>
            <a:r>
              <a:rPr lang="en-US" dirty="0"/>
              <a:t>Distribution of Perkins Funds</a:t>
            </a:r>
          </a:p>
        </p:txBody>
      </p:sp>
      <p:sp>
        <p:nvSpPr>
          <p:cNvPr id="3" name="Content Placeholder 2">
            <a:extLst>
              <a:ext uri="{FF2B5EF4-FFF2-40B4-BE49-F238E27FC236}">
                <a16:creationId xmlns:a16="http://schemas.microsoft.com/office/drawing/2014/main" id="{79DDA14C-7B6F-40D0-9DBE-24FAA2E04476}"/>
              </a:ext>
            </a:extLst>
          </p:cNvPr>
          <p:cNvSpPr>
            <a:spLocks noGrp="1"/>
          </p:cNvSpPr>
          <p:nvPr>
            <p:ph sz="quarter" idx="13"/>
          </p:nvPr>
        </p:nvSpPr>
        <p:spPr>
          <a:xfrm>
            <a:off x="913774" y="2367092"/>
            <a:ext cx="10363826" cy="3999841"/>
          </a:xfrm>
        </p:spPr>
        <p:txBody>
          <a:bodyPr>
            <a:normAutofit/>
          </a:bodyPr>
          <a:lstStyle/>
          <a:p>
            <a:r>
              <a:rPr lang="en-US" dirty="0"/>
              <a:t>P. 35 of Delaware CTE 4 year State Plan (Refer here, the following is paraphrased)</a:t>
            </a:r>
          </a:p>
          <a:p>
            <a:r>
              <a:rPr lang="en-US" dirty="0"/>
              <a:t>The total Perkins Grant is broken up into the following percentages.</a:t>
            </a:r>
          </a:p>
          <a:p>
            <a:pPr lvl="1"/>
            <a:r>
              <a:rPr lang="en-US" dirty="0"/>
              <a:t>5% retained by DOE for administrative purposes.</a:t>
            </a:r>
          </a:p>
          <a:p>
            <a:pPr lvl="1"/>
            <a:r>
              <a:rPr lang="en-US" dirty="0"/>
              <a:t>10% retained at DOE for leadership activities.</a:t>
            </a:r>
          </a:p>
          <a:p>
            <a:pPr lvl="1"/>
            <a:r>
              <a:rPr lang="en-US" dirty="0"/>
              <a:t>85% - Reserve Funds (Innovative Grants) and secondary and postsecondary institutions.  </a:t>
            </a:r>
          </a:p>
          <a:p>
            <a:r>
              <a:rPr lang="en-US" dirty="0"/>
              <a:t>For a grand total of 100%</a:t>
            </a:r>
          </a:p>
          <a:p>
            <a:endParaRPr lang="en-US" dirty="0"/>
          </a:p>
          <a:p>
            <a:endParaRPr lang="en-US" dirty="0"/>
          </a:p>
        </p:txBody>
      </p:sp>
    </p:spTree>
    <p:extLst>
      <p:ext uri="{BB962C8B-B14F-4D97-AF65-F5344CB8AC3E}">
        <p14:creationId xmlns:p14="http://schemas.microsoft.com/office/powerpoint/2010/main" val="2705887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DFF63-6815-421D-8295-3B7ABA3D8220}"/>
              </a:ext>
            </a:extLst>
          </p:cNvPr>
          <p:cNvSpPr>
            <a:spLocks noGrp="1"/>
          </p:cNvSpPr>
          <p:nvPr>
            <p:ph type="title"/>
          </p:nvPr>
        </p:nvSpPr>
        <p:spPr/>
        <p:txBody>
          <a:bodyPr/>
          <a:lstStyle/>
          <a:p>
            <a:r>
              <a:rPr lang="en-US" dirty="0"/>
              <a:t>How is the 85% divided ?</a:t>
            </a:r>
          </a:p>
        </p:txBody>
      </p:sp>
      <p:sp>
        <p:nvSpPr>
          <p:cNvPr id="3" name="Content Placeholder 2">
            <a:extLst>
              <a:ext uri="{FF2B5EF4-FFF2-40B4-BE49-F238E27FC236}">
                <a16:creationId xmlns:a16="http://schemas.microsoft.com/office/drawing/2014/main" id="{47FE250E-3560-4821-AF52-552A93649C49}"/>
              </a:ext>
            </a:extLst>
          </p:cNvPr>
          <p:cNvSpPr>
            <a:spLocks noGrp="1"/>
          </p:cNvSpPr>
          <p:nvPr>
            <p:ph sz="quarter" idx="13"/>
          </p:nvPr>
        </p:nvSpPr>
        <p:spPr>
          <a:xfrm>
            <a:off x="913774" y="1701800"/>
            <a:ext cx="9373226" cy="4927600"/>
          </a:xfrm>
        </p:spPr>
        <p:txBody>
          <a:bodyPr>
            <a:normAutofit/>
          </a:bodyPr>
          <a:lstStyle/>
          <a:p>
            <a:r>
              <a:rPr lang="en-US" dirty="0"/>
              <a:t>15% Reserve Funds (Innovative Grants) with 10% to secondary and 5% to postsecondary recipients.  </a:t>
            </a:r>
          </a:p>
          <a:p>
            <a:r>
              <a:rPr lang="en-US" dirty="0"/>
              <a:t>Secondary LEAs will use these funds to: </a:t>
            </a:r>
          </a:p>
          <a:p>
            <a:pPr lvl="1"/>
            <a:r>
              <a:rPr lang="en-US" dirty="0"/>
              <a:t>1. Support the expansion of state-model CTE programs of study and middle school college and career readiness coursework; </a:t>
            </a:r>
          </a:p>
          <a:p>
            <a:pPr lvl="1"/>
            <a:r>
              <a:rPr lang="en-US" dirty="0"/>
              <a:t>2. Focus on student equity and achievement for college and careers; and to </a:t>
            </a:r>
          </a:p>
          <a:p>
            <a:pPr lvl="1"/>
            <a:r>
              <a:rPr lang="en-US" dirty="0"/>
              <a:t>3. Develop innovative student supports for college and careers, which can include work-based learning, social-emotional learning, as well as student advisement and counseling services;</a:t>
            </a:r>
          </a:p>
        </p:txBody>
      </p:sp>
    </p:spTree>
    <p:extLst>
      <p:ext uri="{BB962C8B-B14F-4D97-AF65-F5344CB8AC3E}">
        <p14:creationId xmlns:p14="http://schemas.microsoft.com/office/powerpoint/2010/main" val="3204600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F9A36-FD63-4A6E-BEF5-18165A9B4170}"/>
              </a:ext>
            </a:extLst>
          </p:cNvPr>
          <p:cNvSpPr>
            <a:spLocks noGrp="1"/>
          </p:cNvSpPr>
          <p:nvPr>
            <p:ph type="title"/>
          </p:nvPr>
        </p:nvSpPr>
        <p:spPr/>
        <p:txBody>
          <a:bodyPr/>
          <a:lstStyle/>
          <a:p>
            <a:r>
              <a:rPr lang="en-US" dirty="0"/>
              <a:t>How is the 85% divided ?</a:t>
            </a:r>
          </a:p>
        </p:txBody>
      </p:sp>
      <p:sp>
        <p:nvSpPr>
          <p:cNvPr id="3" name="Content Placeholder 2">
            <a:extLst>
              <a:ext uri="{FF2B5EF4-FFF2-40B4-BE49-F238E27FC236}">
                <a16:creationId xmlns:a16="http://schemas.microsoft.com/office/drawing/2014/main" id="{29E380AA-CB66-4B6B-B7A0-EF5711D6F522}"/>
              </a:ext>
            </a:extLst>
          </p:cNvPr>
          <p:cNvSpPr>
            <a:spLocks noGrp="1"/>
          </p:cNvSpPr>
          <p:nvPr>
            <p:ph sz="quarter" idx="13"/>
          </p:nvPr>
        </p:nvSpPr>
        <p:spPr>
          <a:xfrm>
            <a:off x="677334" y="1930400"/>
            <a:ext cx="10363826" cy="3424107"/>
          </a:xfrm>
        </p:spPr>
        <p:txBody>
          <a:bodyPr/>
          <a:lstStyle/>
          <a:p>
            <a:r>
              <a:rPr lang="en-US" dirty="0"/>
              <a:t>15% (continued)</a:t>
            </a:r>
          </a:p>
          <a:p>
            <a:r>
              <a:rPr lang="en-US" dirty="0"/>
              <a:t>Postsecondary institutions will use these funds to: </a:t>
            </a:r>
          </a:p>
          <a:p>
            <a:pPr lvl="1"/>
            <a:r>
              <a:rPr lang="en-US" dirty="0"/>
              <a:t>1. Support student credential and degree attainment as well as matriculation into advanced education and training programs and the workforce; and to </a:t>
            </a:r>
          </a:p>
          <a:p>
            <a:pPr lvl="1"/>
            <a:r>
              <a:rPr lang="en-US" dirty="0"/>
              <a:t>2. Develop innovative practices that focus on student equity and achievement. </a:t>
            </a:r>
          </a:p>
          <a:p>
            <a:endParaRPr lang="en-US" dirty="0"/>
          </a:p>
        </p:txBody>
      </p:sp>
    </p:spTree>
    <p:extLst>
      <p:ext uri="{BB962C8B-B14F-4D97-AF65-F5344CB8AC3E}">
        <p14:creationId xmlns:p14="http://schemas.microsoft.com/office/powerpoint/2010/main" val="1345013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15889-A90C-4D50-8371-7558EA91CE58}"/>
              </a:ext>
            </a:extLst>
          </p:cNvPr>
          <p:cNvSpPr>
            <a:spLocks noGrp="1"/>
          </p:cNvSpPr>
          <p:nvPr>
            <p:ph type="title"/>
          </p:nvPr>
        </p:nvSpPr>
        <p:spPr/>
        <p:txBody>
          <a:bodyPr/>
          <a:lstStyle/>
          <a:p>
            <a:r>
              <a:rPr lang="en-US" dirty="0"/>
              <a:t>How is the 85% divided ?</a:t>
            </a:r>
          </a:p>
        </p:txBody>
      </p:sp>
      <p:sp>
        <p:nvSpPr>
          <p:cNvPr id="3" name="Content Placeholder 2">
            <a:extLst>
              <a:ext uri="{FF2B5EF4-FFF2-40B4-BE49-F238E27FC236}">
                <a16:creationId xmlns:a16="http://schemas.microsoft.com/office/drawing/2014/main" id="{6872CBC5-CDDA-4CFC-9FC7-E62799D3B5EA}"/>
              </a:ext>
            </a:extLst>
          </p:cNvPr>
          <p:cNvSpPr>
            <a:spLocks noGrp="1"/>
          </p:cNvSpPr>
          <p:nvPr>
            <p:ph sz="quarter" idx="13"/>
          </p:nvPr>
        </p:nvSpPr>
        <p:spPr>
          <a:xfrm>
            <a:off x="677334" y="1930400"/>
            <a:ext cx="10049933" cy="4216400"/>
          </a:xfrm>
        </p:spPr>
        <p:txBody>
          <a:bodyPr>
            <a:normAutofit fontScale="85000" lnSpcReduction="20000"/>
          </a:bodyPr>
          <a:lstStyle/>
          <a:p>
            <a:r>
              <a:rPr lang="en-US" dirty="0"/>
              <a:t>The remaining 70% of these funds will be divided between eligible recipients at the secondary level (80%) and postsecondary institutions (20%).</a:t>
            </a:r>
          </a:p>
          <a:p>
            <a:r>
              <a:rPr lang="en-US" dirty="0"/>
              <a:t>The distribution of funds is based on the current percentage of youth and adult learners served across the secondary and postsecondary system (e.g. the current number of CTE participants equals 40,244 students or 30,296 students at the secondary level, i.e. 75% and 9,948 students at the postsecondary level, i.e. 25%) with an additional percentage of funds (5%) designated for student growth at the secondary level to support middle grade expansion. The distribution of funds to eligible secondary (80%) and postsecondary recipients (20%) was determined through meetings with those stakeholder groups defined in the Act and is a result of public comments that prioritized high-quality CTE opportunities for all youth and adult learners. </a:t>
            </a:r>
          </a:p>
        </p:txBody>
      </p:sp>
    </p:spTree>
    <p:extLst>
      <p:ext uri="{BB962C8B-B14F-4D97-AF65-F5344CB8AC3E}">
        <p14:creationId xmlns:p14="http://schemas.microsoft.com/office/powerpoint/2010/main" val="1747277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90DAC-CA25-4D23-BFA9-4A249271EF09}"/>
              </a:ext>
            </a:extLst>
          </p:cNvPr>
          <p:cNvSpPr>
            <a:spLocks noGrp="1"/>
          </p:cNvSpPr>
          <p:nvPr>
            <p:ph type="title"/>
          </p:nvPr>
        </p:nvSpPr>
        <p:spPr/>
        <p:txBody>
          <a:bodyPr/>
          <a:lstStyle/>
          <a:p>
            <a:r>
              <a:rPr lang="en-US" dirty="0"/>
              <a:t>Requirements </a:t>
            </a:r>
          </a:p>
        </p:txBody>
      </p:sp>
      <p:sp>
        <p:nvSpPr>
          <p:cNvPr id="3" name="Content Placeholder 2">
            <a:extLst>
              <a:ext uri="{FF2B5EF4-FFF2-40B4-BE49-F238E27FC236}">
                <a16:creationId xmlns:a16="http://schemas.microsoft.com/office/drawing/2014/main" id="{B84982AD-B02C-43AE-8189-CCB0CD2BE047}"/>
              </a:ext>
            </a:extLst>
          </p:cNvPr>
          <p:cNvSpPr>
            <a:spLocks noGrp="1"/>
          </p:cNvSpPr>
          <p:nvPr>
            <p:ph sz="quarter" idx="13"/>
          </p:nvPr>
        </p:nvSpPr>
        <p:spPr>
          <a:xfrm>
            <a:off x="677334" y="1930400"/>
            <a:ext cx="10363826" cy="3424107"/>
          </a:xfrm>
        </p:spPr>
        <p:txBody>
          <a:bodyPr/>
          <a:lstStyle/>
          <a:p>
            <a:r>
              <a:rPr lang="en-US" dirty="0"/>
              <a:t>As the LEA develops the program budget, the following should be noted: </a:t>
            </a:r>
          </a:p>
          <a:p>
            <a:r>
              <a:rPr lang="en-US" dirty="0"/>
              <a:t>Each LEA shall not use more than 5% of the total amount for administrative costs (direct or indirect) associated with the administration of activities under Perkins;</a:t>
            </a:r>
          </a:p>
        </p:txBody>
      </p:sp>
    </p:spTree>
    <p:extLst>
      <p:ext uri="{BB962C8B-B14F-4D97-AF65-F5344CB8AC3E}">
        <p14:creationId xmlns:p14="http://schemas.microsoft.com/office/powerpoint/2010/main" val="325958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97268-49BA-0CB9-6378-F7AD78822A59}"/>
              </a:ext>
            </a:extLst>
          </p:cNvPr>
          <p:cNvSpPr>
            <a:spLocks noGrp="1"/>
          </p:cNvSpPr>
          <p:nvPr>
            <p:ph type="title"/>
          </p:nvPr>
        </p:nvSpPr>
        <p:spPr/>
        <p:txBody>
          <a:bodyPr/>
          <a:lstStyle/>
          <a:p>
            <a:r>
              <a:rPr lang="en-US" dirty="0"/>
              <a:t>Recommended Caps</a:t>
            </a:r>
          </a:p>
        </p:txBody>
      </p:sp>
      <p:sp>
        <p:nvSpPr>
          <p:cNvPr id="3" name="Content Placeholder 2">
            <a:extLst>
              <a:ext uri="{FF2B5EF4-FFF2-40B4-BE49-F238E27FC236}">
                <a16:creationId xmlns:a16="http://schemas.microsoft.com/office/drawing/2014/main" id="{C7DF6BBA-1C90-9B70-1A53-754DF97D437E}"/>
              </a:ext>
            </a:extLst>
          </p:cNvPr>
          <p:cNvSpPr>
            <a:spLocks noGrp="1"/>
          </p:cNvSpPr>
          <p:nvPr>
            <p:ph sz="quarter" idx="13"/>
          </p:nvPr>
        </p:nvSpPr>
        <p:spPr>
          <a:xfrm>
            <a:off x="677334" y="1930400"/>
            <a:ext cx="10363826" cy="3424107"/>
          </a:xfrm>
        </p:spPr>
        <p:txBody>
          <a:bodyPr>
            <a:normAutofit lnSpcReduction="10000"/>
          </a:bodyPr>
          <a:lstStyle/>
          <a:p>
            <a:r>
              <a:rPr lang="en-US" dirty="0"/>
              <a:t>It is recommended that no more than 5% of an LEA’s grant be allocated for Career and Technical Student Organization (CTSO) expenses.</a:t>
            </a:r>
          </a:p>
          <a:p>
            <a:r>
              <a:rPr lang="en-US" dirty="0"/>
              <a:t>It is recommended that no more than 50% of an LEA’s grant be allocated for equipment expenses (with the exception of new equipment).</a:t>
            </a:r>
          </a:p>
          <a:p>
            <a:r>
              <a:rPr lang="en-US" dirty="0"/>
              <a:t>It is recommended that no more than 30% of an LEA’s grant be allocated for middle school CTE</a:t>
            </a:r>
          </a:p>
        </p:txBody>
      </p:sp>
    </p:spTree>
    <p:extLst>
      <p:ext uri="{BB962C8B-B14F-4D97-AF65-F5344CB8AC3E}">
        <p14:creationId xmlns:p14="http://schemas.microsoft.com/office/powerpoint/2010/main" val="1401775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069E7-FFC2-C32C-B1D7-28FE8571C918}"/>
              </a:ext>
            </a:extLst>
          </p:cNvPr>
          <p:cNvSpPr>
            <a:spLocks noGrp="1"/>
          </p:cNvSpPr>
          <p:nvPr>
            <p:ph type="title"/>
          </p:nvPr>
        </p:nvSpPr>
        <p:spPr/>
        <p:txBody>
          <a:bodyPr/>
          <a:lstStyle/>
          <a:p>
            <a:r>
              <a:rPr lang="en-US" dirty="0"/>
              <a:t>Recommended Caps </a:t>
            </a:r>
          </a:p>
        </p:txBody>
      </p:sp>
      <p:sp>
        <p:nvSpPr>
          <p:cNvPr id="3" name="Content Placeholder 2">
            <a:extLst>
              <a:ext uri="{FF2B5EF4-FFF2-40B4-BE49-F238E27FC236}">
                <a16:creationId xmlns:a16="http://schemas.microsoft.com/office/drawing/2014/main" id="{C2AF74E1-EE42-0DE6-44E1-44B20117FF73}"/>
              </a:ext>
            </a:extLst>
          </p:cNvPr>
          <p:cNvSpPr>
            <a:spLocks noGrp="1"/>
          </p:cNvSpPr>
          <p:nvPr>
            <p:ph sz="quarter" idx="13"/>
          </p:nvPr>
        </p:nvSpPr>
        <p:spPr>
          <a:xfrm>
            <a:off x="677334" y="1930400"/>
            <a:ext cx="10363826" cy="3424107"/>
          </a:xfrm>
        </p:spPr>
        <p:txBody>
          <a:bodyPr/>
          <a:lstStyle/>
          <a:p>
            <a:r>
              <a:rPr lang="en-US" dirty="0"/>
              <a:t>It is recommended that no more than 10% of an LEA’s grant be allocated for expenses related to travel.</a:t>
            </a:r>
          </a:p>
          <a:p>
            <a:r>
              <a:rPr lang="en-US" dirty="0"/>
              <a:t>It is recommended that no more than 5% of an LEA’s grant be allocated for substitute expenses.</a:t>
            </a:r>
          </a:p>
        </p:txBody>
      </p:sp>
    </p:spTree>
    <p:extLst>
      <p:ext uri="{BB962C8B-B14F-4D97-AF65-F5344CB8AC3E}">
        <p14:creationId xmlns:p14="http://schemas.microsoft.com/office/powerpoint/2010/main" val="206789853"/>
      </p:ext>
    </p:extLst>
  </p:cSld>
  <p:clrMapOvr>
    <a:masterClrMapping/>
  </p:clrMapOvr>
</p:sld>
</file>

<file path=ppt/theme/theme1.xml><?xml version="1.0" encoding="utf-8"?>
<a:theme xmlns:a="http://schemas.openxmlformats.org/drawingml/2006/main" name="DACCTE Theme">
  <a:themeElements>
    <a:clrScheme name="DACCTE">
      <a:dk1>
        <a:sysClr val="windowText" lastClr="000000"/>
      </a:dk1>
      <a:lt1>
        <a:sysClr val="window" lastClr="FFFFFF"/>
      </a:lt1>
      <a:dk2>
        <a:srgbClr val="2C3C43"/>
      </a:dk2>
      <a:lt2>
        <a:srgbClr val="EBEBEB"/>
      </a:lt2>
      <a:accent1>
        <a:srgbClr val="0033CC"/>
      </a:accent1>
      <a:accent2>
        <a:srgbClr val="F4E30C"/>
      </a:accent2>
      <a:accent3>
        <a:srgbClr val="0033CC"/>
      </a:accent3>
      <a:accent4>
        <a:srgbClr val="F4E30C"/>
      </a:accent4>
      <a:accent5>
        <a:srgbClr val="0033CC"/>
      </a:accent5>
      <a:accent6>
        <a:srgbClr val="F4E30C"/>
      </a:accent6>
      <a:hlink>
        <a:srgbClr val="0033CC"/>
      </a:hlink>
      <a:folHlink>
        <a:srgbClr val="F4E30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ACCTE Theme" id="{13ADEE82-CC22-42CA-A752-62614CDB94DB}" vid="{15A8CF2D-0044-46CA-8068-BAE1B553BB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DACCTE Theme</Template>
  <TotalTime>564</TotalTime>
  <Words>864</Words>
  <Application>Microsoft Office PowerPoint</Application>
  <PresentationFormat>Widescreen</PresentationFormat>
  <Paragraphs>80</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Lucida Fax</vt:lpstr>
      <vt:lpstr>Trebuchet MS</vt:lpstr>
      <vt:lpstr>Wingdings 3</vt:lpstr>
      <vt:lpstr>DACCTE Theme</vt:lpstr>
      <vt:lpstr>CTE Perkins  Funding Basics </vt:lpstr>
      <vt:lpstr>Overview of Content Covered:</vt:lpstr>
      <vt:lpstr>Distribution of Perkins Funds</vt:lpstr>
      <vt:lpstr>How is the 85% divided ?</vt:lpstr>
      <vt:lpstr>How is the 85% divided ?</vt:lpstr>
      <vt:lpstr>How is the 85% divided ?</vt:lpstr>
      <vt:lpstr>Requirements </vt:lpstr>
      <vt:lpstr>Recommended Caps</vt:lpstr>
      <vt:lpstr>Recommended Caps </vt:lpstr>
      <vt:lpstr>Requirements</vt:lpstr>
      <vt:lpstr>How Can Perkins Funds Be Used (Chart)</vt:lpstr>
      <vt:lpstr>Group Resource Time</vt:lpstr>
      <vt:lpstr>Resources</vt:lpstr>
      <vt:lpstr>Contact DACCTE</vt:lpstr>
    </vt:vector>
  </TitlesOfParts>
  <Company>Delaware Advisory Council on Career and Technical Education (DACCTE) </Company>
  <LinksUpToDate>false</LinksUpToDate>
  <SharedDoc>false</SharedDoc>
  <HyperlinkBase>https://daccte.delaware.gov/</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Perkins Funding Basics</dc:title>
  <dc:subject>Perkins Funding Basics</dc:subject>
  <dc:creator>Stahl, Christopher (DACCTE)</dc:creator>
  <cp:keywords>Perkins Funding Basics PowerPoint</cp:keywords>
  <cp:lastModifiedBy>Hunton, Sheila D (DOS)</cp:lastModifiedBy>
  <cp:revision>11</cp:revision>
  <dcterms:created xsi:type="dcterms:W3CDTF">2021-09-20T14:08:42Z</dcterms:created>
  <dcterms:modified xsi:type="dcterms:W3CDTF">2026-01-13T15:31:53Z</dcterms:modified>
</cp:coreProperties>
</file>