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3" r:id="rId2"/>
    <p:sldId id="268" r:id="rId3"/>
    <p:sldId id="258" r:id="rId4"/>
    <p:sldId id="257" r:id="rId5"/>
    <p:sldId id="259" r:id="rId6"/>
    <p:sldId id="260" r:id="rId7"/>
    <p:sldId id="261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54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25CF3C-2239-4DDD-9AEF-98C05988F893}" v="3" dt="2026-01-13T16:08:46.8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nton, Sheila D (DOS)" userId="3c4275d3-74d4-4b13-af1b-58c082fdf13c" providerId="ADAL" clId="{358463C1-9DAC-430D-971C-C2C881F033BE}"/>
    <pc:docChg chg="undo custSel modSld">
      <pc:chgData name="Hunton, Sheila D (DOS)" userId="3c4275d3-74d4-4b13-af1b-58c082fdf13c" providerId="ADAL" clId="{358463C1-9DAC-430D-971C-C2C881F033BE}" dt="2026-01-13T15:43:55.655" v="3" actId="207"/>
      <pc:docMkLst>
        <pc:docMk/>
      </pc:docMkLst>
      <pc:sldChg chg="modSp mod">
        <pc:chgData name="Hunton, Sheila D (DOS)" userId="3c4275d3-74d4-4b13-af1b-58c082fdf13c" providerId="ADAL" clId="{358463C1-9DAC-430D-971C-C2C881F033BE}" dt="2026-01-13T15:43:55.655" v="3" actId="207"/>
        <pc:sldMkLst>
          <pc:docMk/>
          <pc:sldMk cId="2149844203" sldId="263"/>
        </pc:sldMkLst>
        <pc:spChg chg="mod">
          <ac:chgData name="Hunton, Sheila D (DOS)" userId="3c4275d3-74d4-4b13-af1b-58c082fdf13c" providerId="ADAL" clId="{358463C1-9DAC-430D-971C-C2C881F033BE}" dt="2026-01-13T15:43:55.655" v="3" actId="207"/>
          <ac:spMkLst>
            <pc:docMk/>
            <pc:sldMk cId="2149844203" sldId="263"/>
            <ac:spMk id="2" creationId="{1312EC72-115E-5B5F-7B7A-E93B1350189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73FF6-B133-4B4A-804E-F561925EA071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B2742-28BE-477E-9154-0E1183AF7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172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3D2298-2E93-47FB-A43F-B4DECB4624C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81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Logo&#10;&#10;Description automatically generated with low confidence">
            <a:extLst>
              <a:ext uri="{FF2B5EF4-FFF2-40B4-BE49-F238E27FC236}">
                <a16:creationId xmlns:a16="http://schemas.microsoft.com/office/drawing/2014/main" id="{40A9A536-F781-94D6-91EB-599C1C3B92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1374379"/>
            <a:ext cx="7766936" cy="1782824"/>
          </a:xfrm>
        </p:spPr>
        <p:txBody>
          <a:bodyPr anchor="b">
            <a:noAutofit/>
          </a:bodyPr>
          <a:lstStyle>
            <a:lvl1pPr algn="r">
              <a:defRPr sz="5400" b="1">
                <a:solidFill>
                  <a:srgbClr val="01549F"/>
                </a:solidFill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6" y="315720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rgbClr val="FED206"/>
                </a:solidFill>
                <a:latin typeface="Lucida Fax" panose="02060602050505020204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286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89EDA77D-B2A2-15DC-3DFE-6A8E364FB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1" cap="none">
                <a:solidFill>
                  <a:srgbClr val="01549F"/>
                </a:solidFill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05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1381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506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0677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445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6617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43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F8E9A13E-7B77-2EE9-C4F8-663DFA28A6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400" b="1">
                <a:solidFill>
                  <a:srgbClr val="01549F"/>
                </a:solidFill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buClr>
                <a:srgbClr val="FED206"/>
              </a:buClr>
              <a:defRPr sz="3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FED206"/>
              </a:buClr>
              <a:defRPr sz="2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FED206"/>
              </a:buClr>
              <a:defRPr sz="24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FED206"/>
              </a:buClr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FED206"/>
              </a:buClr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972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>
            <a:normAutofit/>
          </a:bodyPr>
          <a:lstStyle>
            <a:lvl1pPr algn="l">
              <a:defRPr sz="4800" b="1" cap="none">
                <a:solidFill>
                  <a:srgbClr val="01549F"/>
                </a:solidFill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75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49693E44-9B8D-6991-DF53-FF08D0D833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400" b="1">
                <a:solidFill>
                  <a:srgbClr val="01549F"/>
                </a:solidFill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>
            <a:normAutofit/>
          </a:bodyPr>
          <a:lstStyle>
            <a:lvl1pPr>
              <a:buClr>
                <a:srgbClr val="FED206"/>
              </a:buClr>
              <a:defRPr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FED206"/>
              </a:buClr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FED206"/>
              </a:buCl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FED206"/>
              </a:buClr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FED206"/>
              </a:buClr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>
            <a:normAutofit/>
          </a:bodyPr>
          <a:lstStyle>
            <a:lvl1pPr>
              <a:buClr>
                <a:srgbClr val="FED206"/>
              </a:buClr>
              <a:defRPr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FED206"/>
              </a:buClr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FED206"/>
              </a:buCl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FED206"/>
              </a:buClr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FED206"/>
              </a:buClr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10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6985CD3E-CE9F-7556-6BEC-011862662A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 b="1">
                <a:solidFill>
                  <a:srgbClr val="01549F"/>
                </a:solidFill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01549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>
            <a:lvl1pPr>
              <a:buClr>
                <a:srgbClr val="FED206"/>
              </a:buClr>
              <a:defRPr sz="24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FED206"/>
              </a:buClr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FED206"/>
              </a:buClr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FED206"/>
              </a:buClr>
              <a:defRPr sz="16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FED206"/>
              </a:buClr>
              <a:defRPr sz="16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01549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>
            <a:lvl1pPr>
              <a:buClr>
                <a:srgbClr val="FED206"/>
              </a:buClr>
              <a:defRPr sz="24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FED206"/>
              </a:buClr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FED206"/>
              </a:buClr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FED206"/>
              </a:buClr>
              <a:defRPr sz="16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FED206"/>
              </a:buClr>
              <a:defRPr sz="16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80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4407BAA-8BEE-01C5-4FC2-892EF3747B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Autofit/>
          </a:bodyPr>
          <a:lstStyle>
            <a:lvl1pPr>
              <a:defRPr sz="4400" b="1">
                <a:solidFill>
                  <a:srgbClr val="01549F"/>
                </a:solidFill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783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2686577C-3920-517F-5A12-197AE97EE9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013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AE1C6832-648E-3952-618F-F622AF81CE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01549F"/>
                </a:solidFill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>
            <a:lvl1pPr>
              <a:buClr>
                <a:srgbClr val="FED206"/>
              </a:buClr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Clr>
                <a:srgbClr val="FED206"/>
              </a:buClr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FED206"/>
              </a:buClr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buClr>
                <a:srgbClr val="FED206"/>
              </a:buClr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FED206"/>
              </a:buClr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62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75E0841F-CC4E-3DCF-E870-2BC4E667CE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Autofit/>
          </a:bodyPr>
          <a:lstStyle>
            <a:lvl1pPr algn="l">
              <a:defRPr sz="3200" b="1">
                <a:latin typeface="Lucida Fax" panose="02060602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3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8A6777A2-3E6B-B6D0-8BE9-7DB9050700D7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51A8C-6C95-455F-8222-52F320011A78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0023D5-B4D7-48AB-949B-0E6CBAD55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07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rgbClr val="01549F"/>
          </a:solidFill>
          <a:latin typeface="Lucida Fax" panose="02060602050505020204" pitchFamily="18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rgbClr val="FED206"/>
        </a:buClr>
        <a:buSzPct val="80000"/>
        <a:buFont typeface="Wingdings 3" charset="2"/>
        <a:buChar char=""/>
        <a:defRPr sz="2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rgbClr val="FED206"/>
        </a:buClr>
        <a:buSzPct val="80000"/>
        <a:buFont typeface="Wingdings 3" charset="2"/>
        <a:buChar char=""/>
        <a:defRPr sz="24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rgbClr val="FED206"/>
        </a:buClr>
        <a:buSzPct val="80000"/>
        <a:buFont typeface="Wingdings 3" charset="2"/>
        <a:buChar char=""/>
        <a:defRPr sz="20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rgbClr val="FED206"/>
        </a:buClr>
        <a:buSzPct val="80000"/>
        <a:buFont typeface="Wingdings 3" charset="2"/>
        <a:buChar char=""/>
        <a:defRPr sz="1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rgbClr val="FED206"/>
        </a:buClr>
        <a:buSzPct val="80000"/>
        <a:buFont typeface="Wingdings 3" charset="2"/>
        <a:buChar char=""/>
        <a:defRPr sz="1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2EC72-115E-5B5F-7B7A-E93B135018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1374378"/>
            <a:ext cx="7766936" cy="2783735"/>
          </a:xfrm>
        </p:spPr>
        <p:txBody>
          <a:bodyPr/>
          <a:lstStyle/>
          <a:p>
            <a:r>
              <a:rPr lang="en-US" dirty="0"/>
              <a:t>Guide for Local Program Advisory Committee</a:t>
            </a:r>
          </a:p>
        </p:txBody>
      </p:sp>
    </p:spTree>
    <p:extLst>
      <p:ext uri="{BB962C8B-B14F-4D97-AF65-F5344CB8AC3E}">
        <p14:creationId xmlns:p14="http://schemas.microsoft.com/office/powerpoint/2010/main" val="2149844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BF53E-D0A4-7D1E-CB9C-940D96C71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Overview: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83256-42ED-4295-715E-91B9428A3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42533"/>
            <a:ext cx="8596668" cy="4398829"/>
          </a:xfrm>
        </p:spPr>
        <p:txBody>
          <a:bodyPr/>
          <a:lstStyle/>
          <a:p>
            <a:r>
              <a:rPr lang="en-US" dirty="0"/>
              <a:t>Purpose of a Local Program Advisory Committee</a:t>
            </a:r>
          </a:p>
          <a:p>
            <a:r>
              <a:rPr lang="en-US" dirty="0"/>
              <a:t>Codes that mandate having an Advisory Committee</a:t>
            </a:r>
          </a:p>
          <a:p>
            <a:r>
              <a:rPr lang="en-US" dirty="0"/>
              <a:t>Members to be included in an Advisory Committee</a:t>
            </a:r>
          </a:p>
          <a:p>
            <a:r>
              <a:rPr lang="en-US" dirty="0"/>
              <a:t>Number of Members and Meeting Information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D012D7-A20A-9846-0C86-4A43EC164DC4}"/>
              </a:ext>
            </a:extLst>
          </p:cNvPr>
          <p:cNvSpPr txBox="1"/>
          <p:nvPr/>
        </p:nvSpPr>
        <p:spPr>
          <a:xfrm>
            <a:off x="564265" y="6248400"/>
            <a:ext cx="8483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1549F"/>
                </a:solidFill>
              </a:rPr>
              <a:t>Have more questions? Be sure to contact DACCTE using the contact information on the last slide.</a:t>
            </a:r>
          </a:p>
        </p:txBody>
      </p:sp>
    </p:spTree>
    <p:extLst>
      <p:ext uri="{BB962C8B-B14F-4D97-AF65-F5344CB8AC3E}">
        <p14:creationId xmlns:p14="http://schemas.microsoft.com/office/powerpoint/2010/main" val="3392944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029E1-82A1-47DD-9448-EF10ACFD9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C6E93-55DA-47F8-8370-42181716B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03673"/>
            <a:ext cx="8596668" cy="433769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Local Advisory Committees are required as part of a total CTE Program and accepted as part of receiving funds from previous mentioned legislation.  </a:t>
            </a:r>
          </a:p>
          <a:p>
            <a:r>
              <a:rPr lang="en-US" dirty="0"/>
              <a:t>These committees should “ADVISE” the program/school on current job needs, trends, skill updates, curricular updates, early career opportunities for students (WBL, Apprenticeships, etc.).</a:t>
            </a:r>
          </a:p>
          <a:p>
            <a:r>
              <a:rPr lang="en-US" dirty="0"/>
              <a:t>Advocate for all CTE Stakeholders (students, teachers, administration).</a:t>
            </a:r>
          </a:p>
          <a:p>
            <a:r>
              <a:rPr lang="en-US" dirty="0"/>
              <a:t>Serve as a vital link between business, labor, industry, education, and the community.</a:t>
            </a:r>
          </a:p>
        </p:txBody>
      </p:sp>
    </p:spTree>
    <p:extLst>
      <p:ext uri="{BB962C8B-B14F-4D97-AF65-F5344CB8AC3E}">
        <p14:creationId xmlns:p14="http://schemas.microsoft.com/office/powerpoint/2010/main" val="4229446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985FA-CEFA-43D6-A3B5-42421F559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198186" cy="1320800"/>
          </a:xfrm>
        </p:spPr>
        <p:txBody>
          <a:bodyPr/>
          <a:lstStyle/>
          <a:p>
            <a:r>
              <a:rPr lang="en-US" dirty="0"/>
              <a:t>What laws or codes mandate we should have Advisory Committee’s?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6E82B-C823-417F-9DA1-324D7E417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897204"/>
            <a:ext cx="8596668" cy="360947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Federal Law- “Strengthening Career and Technical Education for the 21</a:t>
            </a:r>
            <a:r>
              <a:rPr lang="en-US" baseline="30000" dirty="0"/>
              <a:t>st</a:t>
            </a:r>
            <a:r>
              <a:rPr lang="en-US" dirty="0"/>
              <a:t> Century Act of 2019” (Perkins V)</a:t>
            </a:r>
          </a:p>
          <a:p>
            <a:r>
              <a:rPr lang="en-US" dirty="0"/>
              <a:t>State of Delaware Laws and Codes- Delaware Administrative Code Title 14 Education- Section 500 Curriculum and Instruction- Sub Section 525 Requirements for Career and Technical Education Programs of Study. Within 525 sub section 4.2.2.5. </a:t>
            </a:r>
          </a:p>
          <a:p>
            <a:r>
              <a:rPr lang="en-US" dirty="0"/>
              <a:t>Within these two laws you will find that School Districts are to have a Perkins Advisory Committee and individual programs/schools should have a Local Program Advisory Committee.  </a:t>
            </a:r>
          </a:p>
          <a:p>
            <a:r>
              <a:rPr lang="en-US" dirty="0"/>
              <a:t>For the purpose of this power point tutorial, I will focus on a “Local Program Advisory Committee”</a:t>
            </a:r>
          </a:p>
        </p:txBody>
      </p:sp>
    </p:spTree>
    <p:extLst>
      <p:ext uri="{BB962C8B-B14F-4D97-AF65-F5344CB8AC3E}">
        <p14:creationId xmlns:p14="http://schemas.microsoft.com/office/powerpoint/2010/main" val="1916633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8D63B-36F4-4E22-AA4B-DD2CA6296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Membership </a:t>
            </a:r>
            <a:br>
              <a:rPr lang="en-US" dirty="0"/>
            </a:br>
            <a:r>
              <a:rPr lang="en-US" dirty="0"/>
              <a:t>(Include the following , but not limited to)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EF3D0-D2D0-434A-A7AF-AD1141EB6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781701"/>
            <a:ext cx="8596668" cy="3744227"/>
          </a:xfrm>
        </p:spPr>
        <p:txBody>
          <a:bodyPr>
            <a:normAutofit fontScale="47500" lnSpcReduction="20000"/>
          </a:bodyPr>
          <a:lstStyle/>
          <a:p>
            <a:r>
              <a:rPr lang="en-US" dirty="0"/>
              <a:t>CTE Teachers</a:t>
            </a:r>
          </a:p>
          <a:p>
            <a:r>
              <a:rPr lang="en-US" dirty="0"/>
              <a:t>Academic Teachers</a:t>
            </a:r>
          </a:p>
          <a:p>
            <a:r>
              <a:rPr lang="en-US" dirty="0"/>
              <a:t>CTE/Curriculum District Coordinators</a:t>
            </a:r>
          </a:p>
          <a:p>
            <a:r>
              <a:rPr lang="en-US" dirty="0"/>
              <a:t>School Counselors</a:t>
            </a:r>
          </a:p>
          <a:p>
            <a:r>
              <a:rPr lang="en-US" dirty="0"/>
              <a:t>Business/Industry Representatives</a:t>
            </a:r>
          </a:p>
          <a:p>
            <a:r>
              <a:rPr lang="en-US" dirty="0"/>
              <a:t>Labor Representatives</a:t>
            </a:r>
          </a:p>
          <a:p>
            <a:r>
              <a:rPr lang="en-US" dirty="0"/>
              <a:t>Postsecondary Partners (two and four-year)</a:t>
            </a:r>
          </a:p>
          <a:p>
            <a:r>
              <a:rPr lang="en-US" dirty="0"/>
              <a:t>Parents</a:t>
            </a:r>
          </a:p>
          <a:p>
            <a:r>
              <a:rPr lang="en-US" dirty="0"/>
              <a:t>Students</a:t>
            </a:r>
          </a:p>
          <a:p>
            <a:r>
              <a:rPr lang="en-US" dirty="0"/>
              <a:t>Community Stakeholders</a:t>
            </a:r>
          </a:p>
          <a:p>
            <a:r>
              <a:rPr lang="en-US" dirty="0"/>
              <a:t>The group should be reflective of the community and account for broad stakeholder engagement.  </a:t>
            </a:r>
          </a:p>
        </p:txBody>
      </p:sp>
    </p:spTree>
    <p:extLst>
      <p:ext uri="{BB962C8B-B14F-4D97-AF65-F5344CB8AC3E}">
        <p14:creationId xmlns:p14="http://schemas.microsoft.com/office/powerpoint/2010/main" val="2812107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BACC8-4DCF-4F33-8085-60D5560CD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Members, Appointment, and Term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21F4B-CCA4-4FDF-BCA8-4C375488B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8833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size of the group can be determined by the needs of the area to be served.  Balanced representation is most important.  </a:t>
            </a:r>
          </a:p>
          <a:p>
            <a:r>
              <a:rPr lang="en-US" dirty="0"/>
              <a:t>Appointment of members by official action of the school board is </a:t>
            </a:r>
            <a:r>
              <a:rPr lang="en-US" dirty="0">
                <a:highlight>
                  <a:srgbClr val="FFFF00"/>
                </a:highlight>
              </a:rPr>
              <a:t>recommended</a:t>
            </a:r>
            <a:r>
              <a:rPr lang="en-US" dirty="0"/>
              <a:t>.  </a:t>
            </a:r>
          </a:p>
          <a:p>
            <a:r>
              <a:rPr lang="en-US" dirty="0"/>
              <a:t>Length of term should be decided by the Local Education Agency (LEA)  </a:t>
            </a:r>
          </a:p>
          <a:p>
            <a:pPr lvl="1"/>
            <a:r>
              <a:rPr lang="en-US" dirty="0"/>
              <a:t>For </a:t>
            </a:r>
            <a:r>
              <a:rPr lang="en-US" dirty="0">
                <a:highlight>
                  <a:srgbClr val="FFFF00"/>
                </a:highlight>
              </a:rPr>
              <a:t>Example</a:t>
            </a:r>
            <a:r>
              <a:rPr lang="en-US" dirty="0"/>
              <a:t>- </a:t>
            </a:r>
          </a:p>
          <a:p>
            <a:pPr lvl="2"/>
            <a:r>
              <a:rPr lang="en-US" dirty="0"/>
              <a:t>1/3 membership for 1 year</a:t>
            </a:r>
          </a:p>
          <a:p>
            <a:pPr lvl="2"/>
            <a:r>
              <a:rPr lang="en-US" dirty="0"/>
              <a:t>1/3 membership for 2 years</a:t>
            </a:r>
          </a:p>
          <a:p>
            <a:pPr lvl="2"/>
            <a:r>
              <a:rPr lang="en-US" dirty="0"/>
              <a:t>1/3 membership for 3 years </a:t>
            </a:r>
          </a:p>
        </p:txBody>
      </p:sp>
    </p:spTree>
    <p:extLst>
      <p:ext uri="{BB962C8B-B14F-4D97-AF65-F5344CB8AC3E}">
        <p14:creationId xmlns:p14="http://schemas.microsoft.com/office/powerpoint/2010/main" val="971769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50116-D09A-46D8-A09D-29716F3E0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BE139-351C-4608-BBE5-6F8A8CC2F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Meetings should be scheduled as needed, at a convenient time with proper early notification.  Members should be provided with a tentative agenda and materials for review prior to the meeting.  </a:t>
            </a:r>
          </a:p>
          <a:p>
            <a:r>
              <a:rPr lang="en-US" dirty="0">
                <a:highlight>
                  <a:srgbClr val="FFFF00"/>
                </a:highlight>
              </a:rPr>
              <a:t>Meeting notes should be kept </a:t>
            </a:r>
            <a:r>
              <a:rPr lang="en-US">
                <a:highlight>
                  <a:srgbClr val="FFFF00"/>
                </a:highlight>
              </a:rPr>
              <a:t>and used for </a:t>
            </a:r>
            <a:r>
              <a:rPr lang="en-US" dirty="0">
                <a:highlight>
                  <a:srgbClr val="FFFF00"/>
                </a:highlight>
              </a:rPr>
              <a:t>documentation purposes.</a:t>
            </a:r>
          </a:p>
          <a:p>
            <a:r>
              <a:rPr lang="en-US" dirty="0">
                <a:highlight>
                  <a:srgbClr val="FFFF00"/>
                </a:highlight>
              </a:rPr>
              <a:t>It is recommended to convene 2 meetings per school year.  </a:t>
            </a:r>
          </a:p>
          <a:p>
            <a:pPr marL="0" indent="0">
              <a:buNone/>
            </a:pPr>
            <a:endParaRPr lang="en-US" dirty="0">
              <a:highlight>
                <a:srgbClr val="FFFF00"/>
              </a:highlight>
            </a:endParaRPr>
          </a:p>
          <a:p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047707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8A0D5-E7C6-4A74-B546-304E8DFEB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DACCTE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39BDA52-45E7-D6F4-428E-FD98B2FAC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871431"/>
              </p:ext>
            </p:extLst>
          </p:nvPr>
        </p:nvGraphicFramePr>
        <p:xfrm>
          <a:off x="375938" y="1691325"/>
          <a:ext cx="9664700" cy="45570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89400">
                  <a:extLst>
                    <a:ext uri="{9D8B030D-6E8A-4147-A177-3AD203B41FA5}">
                      <a16:colId xmlns:a16="http://schemas.microsoft.com/office/drawing/2014/main" val="1672376700"/>
                    </a:ext>
                  </a:extLst>
                </a:gridCol>
                <a:gridCol w="5575300">
                  <a:extLst>
                    <a:ext uri="{9D8B030D-6E8A-4147-A177-3AD203B41FA5}">
                      <a16:colId xmlns:a16="http://schemas.microsoft.com/office/drawing/2014/main" val="3270273521"/>
                    </a:ext>
                  </a:extLst>
                </a:gridCol>
              </a:tblGrid>
              <a:tr h="649287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Mailing Address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Jesse S. Cooper Building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Suite 143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417 Federal Street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Dover, DE 19901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541412"/>
                  </a:ext>
                </a:extLst>
              </a:tr>
              <a:tr h="64928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Website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" action="ppaction://noaction"/>
                        </a:rPr>
                        <a:t>www.daccte.delaware.gov</a:t>
                      </a:r>
                      <a:endParaRPr lang="en-US" sz="2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641629"/>
                  </a:ext>
                </a:extLst>
              </a:tr>
              <a:tr h="64928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Phone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302-744-4982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150643"/>
                  </a:ext>
                </a:extLst>
              </a:tr>
              <a:tr h="64928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Executive Director Email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" action="ppaction://noaction"/>
                        </a:rPr>
                        <a:t>christopher.stahl@delaware.gov</a:t>
                      </a:r>
                      <a:endParaRPr lang="en-US" sz="2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3954597"/>
                  </a:ext>
                </a:extLst>
              </a:tr>
              <a:tr h="64928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CTE Specialist Email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" action="ppaction://noaction"/>
                        </a:rPr>
                        <a:t>caitlin.rozell@delaware.gov</a:t>
                      </a:r>
                      <a:r>
                        <a:rPr lang="en-US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156225"/>
                  </a:ext>
                </a:extLst>
              </a:tr>
              <a:tr h="64928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Administrative Assistant Email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" action="ppaction://noaction"/>
                        </a:rPr>
                        <a:t>ann.breeding@delaware.gov</a:t>
                      </a:r>
                      <a:endParaRPr lang="en-US" sz="2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041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0578599"/>
      </p:ext>
    </p:extLst>
  </p:cSld>
  <p:clrMapOvr>
    <a:masterClrMapping/>
  </p:clrMapOvr>
</p:sld>
</file>

<file path=ppt/theme/theme1.xml><?xml version="1.0" encoding="utf-8"?>
<a:theme xmlns:a="http://schemas.openxmlformats.org/drawingml/2006/main" name="DACCTE Theme">
  <a:themeElements>
    <a:clrScheme name="DACC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0033CC"/>
      </a:accent1>
      <a:accent2>
        <a:srgbClr val="F4E30C"/>
      </a:accent2>
      <a:accent3>
        <a:srgbClr val="0033CC"/>
      </a:accent3>
      <a:accent4>
        <a:srgbClr val="F4E30C"/>
      </a:accent4>
      <a:accent5>
        <a:srgbClr val="0033CC"/>
      </a:accent5>
      <a:accent6>
        <a:srgbClr val="F4E30C"/>
      </a:accent6>
      <a:hlink>
        <a:srgbClr val="0033CC"/>
      </a:hlink>
      <a:folHlink>
        <a:srgbClr val="F4E30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CCTE Theme" id="{D9D804A7-30CD-46FF-B25B-EF7B9202F826}" vid="{66410E04-0CFB-42A8-9039-55A10DDFEA2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DACCTE Theme</Template>
  <TotalTime>379</TotalTime>
  <Words>507</Words>
  <Application>Microsoft Office PowerPoint</Application>
  <PresentationFormat>Widescreen</PresentationFormat>
  <Paragraphs>59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Lucida Fax</vt:lpstr>
      <vt:lpstr>Trebuchet MS</vt:lpstr>
      <vt:lpstr>Wingdings 3</vt:lpstr>
      <vt:lpstr>DACCTE Theme</vt:lpstr>
      <vt:lpstr>Guide for Local Program Advisory Committee</vt:lpstr>
      <vt:lpstr>Overview:</vt:lpstr>
      <vt:lpstr>Purpose</vt:lpstr>
      <vt:lpstr>What laws or codes mandate we should have Advisory Committee’s?</vt:lpstr>
      <vt:lpstr>Membership  (Include the following , but not limited to)</vt:lpstr>
      <vt:lpstr>Number of Members, Appointment, and Term</vt:lpstr>
      <vt:lpstr>Meetings</vt:lpstr>
      <vt:lpstr>Contact DACCTE</vt:lpstr>
    </vt:vector>
  </TitlesOfParts>
  <Company>Delaware Advisory Council on Career and Technical Education (DACCTE) </Company>
  <LinksUpToDate>false</LinksUpToDate>
  <SharedDoc>false</SharedDoc>
  <HyperlinkBase>https://daccte.delaware.gov/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for Local Advisory Councils</dc:title>
  <dc:subject>Guide for Local Advisory Councils</dc:subject>
  <dc:creator>Stahl, Christopher (DACCTE)</dc:creator>
  <cp:keywords>Guide for Local Advisory Councils</cp:keywords>
  <cp:lastModifiedBy>Hunton, Sheila D (DOS)</cp:lastModifiedBy>
  <cp:revision>2</cp:revision>
  <dcterms:created xsi:type="dcterms:W3CDTF">2022-11-28T17:01:38Z</dcterms:created>
  <dcterms:modified xsi:type="dcterms:W3CDTF">2026-01-13T16:09:08Z</dcterms:modified>
</cp:coreProperties>
</file>